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3" r:id="rId5"/>
    <p:sldId id="264" r:id="rId6"/>
    <p:sldId id="265" r:id="rId7"/>
    <p:sldId id="275" r:id="rId8"/>
    <p:sldId id="276" r:id="rId9"/>
    <p:sldId id="277" r:id="rId10"/>
    <p:sldId id="266" r:id="rId11"/>
    <p:sldId id="269" r:id="rId12"/>
    <p:sldId id="272" r:id="rId13"/>
    <p:sldId id="273" r:id="rId14"/>
    <p:sldId id="267" r:id="rId15"/>
    <p:sldId id="270" r:id="rId16"/>
    <p:sldId id="268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8" y="9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91;&#1088;&#1086;&#1082;14_7&#1082;&#1083;\&#1092;&#1072;&#1081;&#1083;&#1086;&#1074;&#1099;&#1077;%20&#1089;&#1090;&#1088;&#1091;&#1082;&#1090;&#1091;&#1088;&#1099;.wm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Домашнее задание: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457200" y="1600200"/>
            <a:ext cx="404336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§. 2.4.2-2.4.6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800" b="1" dirty="0" err="1" smtClean="0">
                <a:solidFill>
                  <a:srgbClr val="002060"/>
                </a:solidFill>
              </a:rPr>
              <a:t>с</a:t>
            </a:r>
            <a:r>
              <a:rPr kumimoji="0" lang="ru-RU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89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№ 12-16 в тетради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Информатика : учебник для 7 клас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428736"/>
            <a:ext cx="2829761" cy="4075788"/>
          </a:xfrm>
          <a:prstGeom prst="rect">
            <a:avLst/>
          </a:prstGeom>
          <a:noFill/>
        </p:spPr>
      </p:pic>
      <p:pic>
        <p:nvPicPr>
          <p:cNvPr id="8" name="Picture 2" descr="Информатика : рабочая тетрадь для 7 клас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857496"/>
            <a:ext cx="2571768" cy="3472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2951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Выполни вместе с учителем: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25767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>
                <a:solidFill>
                  <a:srgbClr val="002060"/>
                </a:solidFill>
              </a:rPr>
              <a:t>№ 111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Информатика : рабочая тетрадь для 7 клас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857364"/>
            <a:ext cx="2571768" cy="3472681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60648"/>
            <a:ext cx="732951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Выполни вместе с учителем: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Группа 80"/>
          <p:cNvGrpSpPr/>
          <p:nvPr/>
        </p:nvGrpSpPr>
        <p:grpSpPr>
          <a:xfrm>
            <a:off x="251520" y="836712"/>
            <a:ext cx="8568952" cy="5152638"/>
            <a:chOff x="395536" y="836712"/>
            <a:chExt cx="8568952" cy="5152638"/>
          </a:xfrm>
        </p:grpSpPr>
        <p:sp>
          <p:nvSpPr>
            <p:cNvPr id="2" name="TextBox 1"/>
            <p:cNvSpPr txBox="1"/>
            <p:nvPr/>
          </p:nvSpPr>
          <p:spPr>
            <a:xfrm>
              <a:off x="1043608" y="1052736"/>
              <a:ext cx="2520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МЛЕКОПИТАЮЩИЕ</a:t>
              </a:r>
              <a:r>
                <a:rPr lang="en-US" sz="2000" b="1" dirty="0" smtClean="0"/>
                <a:t>\</a:t>
              </a:r>
              <a:endParaRPr lang="ru-RU" sz="2000" b="1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95536" y="836712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D:\ </a:t>
              </a:r>
              <a:endParaRPr lang="ru-RU" sz="2000" b="1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851920" y="1124744"/>
              <a:ext cx="25922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ЛАСТОНОГИЕ</a:t>
              </a:r>
              <a:r>
                <a:rPr lang="en-US" sz="2000" b="1" dirty="0" smtClean="0"/>
                <a:t>\</a:t>
              </a:r>
              <a:endParaRPr lang="ru-RU" sz="2000" b="1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580112" y="2060848"/>
              <a:ext cx="1584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МЕДВЕДИ</a:t>
              </a:r>
              <a:r>
                <a:rPr lang="en-US" sz="2000" b="1" dirty="0" smtClean="0"/>
                <a:t>\</a:t>
              </a:r>
              <a:endParaRPr lang="ru-RU" sz="2000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851920" y="3645024"/>
              <a:ext cx="25922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ПАРНОКОПЫТНЫЕ</a:t>
              </a:r>
              <a:r>
                <a:rPr lang="en-US" sz="2000" b="1" dirty="0" smtClean="0"/>
                <a:t>\</a:t>
              </a:r>
              <a:endParaRPr lang="ru-RU" sz="20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51920" y="4797152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ГРЫЗУНЫ</a:t>
              </a:r>
              <a:r>
                <a:rPr lang="en-US" sz="2000" b="1" dirty="0" smtClean="0"/>
                <a:t>\</a:t>
              </a:r>
              <a:endParaRPr lang="ru-RU" sz="2000" b="1" dirty="0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611560" y="1268760"/>
              <a:ext cx="504056" cy="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3635896" y="1268760"/>
              <a:ext cx="0" cy="4608512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3491880" y="1268760"/>
              <a:ext cx="360040" cy="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6948264" y="1124744"/>
              <a:ext cx="16926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Тюлени.</a:t>
              </a:r>
              <a:r>
                <a:rPr lang="en-US" sz="2000" b="1" dirty="0" smtClean="0"/>
                <a:t>txt</a:t>
              </a:r>
              <a:endParaRPr lang="ru-RU" sz="20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092280" y="1556792"/>
              <a:ext cx="16926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Моржи.</a:t>
              </a:r>
              <a:r>
                <a:rPr lang="en-US" sz="2000" b="1" dirty="0" smtClean="0"/>
                <a:t>txt</a:t>
              </a:r>
              <a:endParaRPr lang="ru-RU" sz="2000" b="1" dirty="0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5652120" y="1340768"/>
              <a:ext cx="1296144" cy="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6732240" y="1772816"/>
              <a:ext cx="288032" cy="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6732240" y="1340768"/>
              <a:ext cx="0" cy="432048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851920" y="2060848"/>
              <a:ext cx="1584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ХИЩНИКИ</a:t>
              </a:r>
              <a:r>
                <a:rPr lang="en-US" sz="2000" b="1" dirty="0" smtClean="0"/>
                <a:t>\</a:t>
              </a:r>
              <a:endParaRPr lang="ru-RU" sz="2000" b="1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092280" y="2060848"/>
              <a:ext cx="16926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Панды.</a:t>
              </a:r>
              <a:r>
                <a:rPr lang="en-US" sz="2000" b="1" dirty="0" smtClean="0"/>
                <a:t>txt</a:t>
              </a:r>
              <a:endParaRPr lang="ru-RU" sz="2000" b="1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092280" y="2564904"/>
              <a:ext cx="18722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err="1" smtClean="0"/>
                <a:t>Бурый_мед</a:t>
              </a:r>
              <a:r>
                <a:rPr lang="ru-RU" sz="2000" b="1" dirty="0" smtClean="0"/>
                <a:t>.</a:t>
              </a:r>
              <a:r>
                <a:rPr lang="en-US" sz="2000" b="1" dirty="0" smtClean="0"/>
                <a:t>txt</a:t>
              </a:r>
              <a:endParaRPr lang="ru-RU" sz="2000" b="1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52120" y="2924944"/>
              <a:ext cx="16926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Гепарды.</a:t>
              </a:r>
              <a:r>
                <a:rPr lang="en-US" sz="2000" b="1" dirty="0" smtClean="0"/>
                <a:t>txt</a:t>
              </a:r>
              <a:endParaRPr lang="ru-RU" sz="2000" b="1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660232" y="3645024"/>
              <a:ext cx="16926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Свиньи.</a:t>
              </a:r>
              <a:r>
                <a:rPr lang="en-US" sz="2000" b="1" dirty="0" smtClean="0"/>
                <a:t>txt</a:t>
              </a:r>
              <a:endParaRPr lang="ru-RU" sz="2000" b="1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660232" y="4077072"/>
              <a:ext cx="16926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Олени.</a:t>
              </a:r>
              <a:r>
                <a:rPr lang="en-US" sz="2000" b="1" dirty="0" smtClean="0"/>
                <a:t>txt</a:t>
              </a:r>
              <a:endParaRPr lang="ru-RU" sz="2000" b="1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660232" y="4509120"/>
              <a:ext cx="16926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Бегемоты.</a:t>
              </a:r>
              <a:r>
                <a:rPr lang="en-US" sz="2000" b="1" dirty="0" smtClean="0"/>
                <a:t>txt</a:t>
              </a:r>
              <a:endParaRPr lang="ru-RU" sz="2000" b="1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508104" y="4797152"/>
              <a:ext cx="16926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Бобры.</a:t>
              </a:r>
              <a:r>
                <a:rPr lang="en-US" sz="2000" b="1" dirty="0" smtClean="0"/>
                <a:t>txt</a:t>
              </a:r>
              <a:endParaRPr lang="ru-RU" sz="2000" b="1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23928" y="5589240"/>
              <a:ext cx="16926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Сумчатые.</a:t>
              </a:r>
              <a:r>
                <a:rPr lang="en-US" sz="2000" b="1" dirty="0" smtClean="0"/>
                <a:t>txt</a:t>
              </a:r>
              <a:endParaRPr lang="ru-RU" sz="2000" b="1" dirty="0"/>
            </a:p>
          </p:txBody>
        </p:sp>
        <p:cxnSp>
          <p:nvCxnSpPr>
            <p:cNvPr id="52" name="Прямая соединительная линия 51"/>
            <p:cNvCxnSpPr>
              <a:endCxn id="38" idx="1"/>
            </p:cNvCxnSpPr>
            <p:nvPr/>
          </p:nvCxnSpPr>
          <p:spPr>
            <a:xfrm flipV="1">
              <a:off x="3635896" y="2260903"/>
              <a:ext cx="216024" cy="15969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flipV="1">
              <a:off x="3635896" y="3861048"/>
              <a:ext cx="216024" cy="15969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 flipV="1">
              <a:off x="3635896" y="5013176"/>
              <a:ext cx="216024" cy="15969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flipV="1">
              <a:off x="3635896" y="5805264"/>
              <a:ext cx="216024" cy="15969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5292080" y="2276872"/>
              <a:ext cx="360040" cy="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6228184" y="3861048"/>
              <a:ext cx="360040" cy="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5220072" y="5013176"/>
              <a:ext cx="360040" cy="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V="1">
              <a:off x="6948264" y="2276872"/>
              <a:ext cx="216024" cy="1597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5508104" y="2276872"/>
              <a:ext cx="0" cy="864096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flipV="1">
              <a:off x="5508104" y="3140968"/>
              <a:ext cx="216024" cy="15969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>
              <a:off x="6372200" y="3861048"/>
              <a:ext cx="0" cy="864096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>
              <a:endCxn id="46" idx="1"/>
            </p:cNvCxnSpPr>
            <p:nvPr/>
          </p:nvCxnSpPr>
          <p:spPr>
            <a:xfrm flipV="1">
              <a:off x="6372200" y="4277127"/>
              <a:ext cx="288032" cy="15969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flipV="1">
              <a:off x="6372200" y="4653136"/>
              <a:ext cx="288032" cy="15969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>
              <a:off x="7020272" y="2276872"/>
              <a:ext cx="0" cy="576064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 flipH="1">
              <a:off x="7020272" y="2780928"/>
              <a:ext cx="216024" cy="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Заголовок 1"/>
          <p:cNvSpPr txBox="1">
            <a:spLocks/>
          </p:cNvSpPr>
          <p:nvPr/>
        </p:nvSpPr>
        <p:spPr>
          <a:xfrm>
            <a:off x="755576" y="0"/>
            <a:ext cx="675800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Проверим: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116013" y="908050"/>
            <a:ext cx="78486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latin typeface="Calibri" pitchFamily="34" charset="0"/>
              </a:rPr>
              <a:t>Пользователь работал с каталогом </a:t>
            </a:r>
          </a:p>
          <a:p>
            <a:pPr algn="just"/>
            <a:r>
              <a:rPr lang="ru-RU" sz="2200" b="1" i="1">
                <a:solidFill>
                  <a:schemeClr val="folHlink"/>
                </a:solidFill>
                <a:latin typeface="Calibri" pitchFamily="34" charset="0"/>
              </a:rPr>
              <a:t>C:\Физика\Задачи\Механика</a:t>
            </a:r>
            <a:r>
              <a:rPr lang="ru-RU" sz="2200">
                <a:latin typeface="Calibri" pitchFamily="34" charset="0"/>
              </a:rPr>
              <a:t>. Сначала он поднялся на один уровень вверх, затем ещё раз поднялся на один уровень вверх и после этого спустился в каталог </a:t>
            </a:r>
            <a:r>
              <a:rPr lang="ru-RU" sz="2200" b="1" i="1">
                <a:solidFill>
                  <a:schemeClr val="folHlink"/>
                </a:solidFill>
                <a:latin typeface="Calibri" pitchFamily="34" charset="0"/>
              </a:rPr>
              <a:t>Экзамен</a:t>
            </a:r>
            <a:r>
              <a:rPr lang="ru-RU" sz="2200">
                <a:latin typeface="Calibri" pitchFamily="34" charset="0"/>
              </a:rPr>
              <a:t>, в котором находится файл </a:t>
            </a:r>
            <a:r>
              <a:rPr lang="ru-RU" sz="2200" b="1" i="1">
                <a:solidFill>
                  <a:schemeClr val="folHlink"/>
                </a:solidFill>
                <a:latin typeface="Calibri" pitchFamily="34" charset="0"/>
              </a:rPr>
              <a:t>Вопросы.doc</a:t>
            </a:r>
            <a:r>
              <a:rPr lang="ru-RU" sz="2200">
                <a:latin typeface="Calibri" pitchFamily="34" charset="0"/>
              </a:rPr>
              <a:t>.  Каков путь к этому файлу?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042988" y="2997200"/>
            <a:ext cx="7848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30000"/>
              </a:spcBef>
            </a:pPr>
            <a:r>
              <a:rPr lang="ru-RU" sz="2200" b="1" i="1" u="sng">
                <a:latin typeface="Calibri" pitchFamily="34" charset="0"/>
              </a:rPr>
              <a:t>Решение:</a:t>
            </a:r>
            <a:r>
              <a:rPr lang="ru-RU" sz="2200">
                <a:latin typeface="Calibri" pitchFamily="34" charset="0"/>
              </a:rPr>
              <a:t> </a:t>
            </a:r>
            <a:endParaRPr lang="ru-RU" sz="2200" b="1" i="1">
              <a:latin typeface="Calibri" pitchFamily="34" charset="0"/>
            </a:endParaRPr>
          </a:p>
        </p:txBody>
      </p:sp>
      <p:sp>
        <p:nvSpPr>
          <p:cNvPr id="23555" name="Заголовок 2"/>
          <p:cNvSpPr>
            <a:spLocks/>
          </p:cNvSpPr>
          <p:nvPr/>
        </p:nvSpPr>
        <p:spPr bwMode="auto">
          <a:xfrm>
            <a:off x="1116013" y="188913"/>
            <a:ext cx="7643812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Задача 1 </a:t>
            </a:r>
          </a:p>
        </p:txBody>
      </p:sp>
      <p:sp>
        <p:nvSpPr>
          <p:cNvPr id="46137" name="Text Box 57"/>
          <p:cNvSpPr txBox="1">
            <a:spLocks noChangeArrowheads="1"/>
          </p:cNvSpPr>
          <p:nvPr/>
        </p:nvSpPr>
        <p:spPr bwMode="auto">
          <a:xfrm>
            <a:off x="4284663" y="4292600"/>
            <a:ext cx="12969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Calibri" pitchFamily="34" charset="0"/>
              </a:rPr>
              <a:t>C</a:t>
            </a:r>
            <a:r>
              <a:rPr lang="ru-RU" sz="2000">
                <a:latin typeface="Calibri" pitchFamily="34" charset="0"/>
              </a:rPr>
              <a:t>:</a:t>
            </a:r>
          </a:p>
        </p:txBody>
      </p:sp>
      <p:grpSp>
        <p:nvGrpSpPr>
          <p:cNvPr id="7" name="Group 58"/>
          <p:cNvGrpSpPr>
            <a:grpSpLocks/>
          </p:cNvGrpSpPr>
          <p:nvPr/>
        </p:nvGrpSpPr>
        <p:grpSpPr bwMode="auto">
          <a:xfrm>
            <a:off x="3492500" y="4652963"/>
            <a:ext cx="792163" cy="515937"/>
            <a:chOff x="1338" y="618"/>
            <a:chExt cx="499" cy="325"/>
          </a:xfrm>
        </p:grpSpPr>
        <p:pic>
          <p:nvPicPr>
            <p:cNvPr id="23577" name="Picture 5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5" y="618"/>
              <a:ext cx="392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8" name="AutoShape 60"/>
            <p:cNvSpPr>
              <a:spLocks noChangeArrowheads="1"/>
            </p:cNvSpPr>
            <p:nvPr/>
          </p:nvSpPr>
          <p:spPr bwMode="auto">
            <a:xfrm flipH="1">
              <a:off x="1338" y="845"/>
              <a:ext cx="92" cy="92"/>
            </a:xfrm>
            <a:prstGeom prst="rtTriangl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8" name="Group 61"/>
          <p:cNvGrpSpPr>
            <a:grpSpLocks/>
          </p:cNvGrpSpPr>
          <p:nvPr/>
        </p:nvGrpSpPr>
        <p:grpSpPr bwMode="auto">
          <a:xfrm>
            <a:off x="3781425" y="5229225"/>
            <a:ext cx="792163" cy="515938"/>
            <a:chOff x="1338" y="618"/>
            <a:chExt cx="499" cy="325"/>
          </a:xfrm>
        </p:grpSpPr>
        <p:pic>
          <p:nvPicPr>
            <p:cNvPr id="23575" name="Picture 6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5" y="618"/>
              <a:ext cx="392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6" name="AutoShape 63"/>
            <p:cNvSpPr>
              <a:spLocks noChangeArrowheads="1"/>
            </p:cNvSpPr>
            <p:nvPr/>
          </p:nvSpPr>
          <p:spPr bwMode="auto">
            <a:xfrm flipH="1">
              <a:off x="1338" y="845"/>
              <a:ext cx="92" cy="92"/>
            </a:xfrm>
            <a:prstGeom prst="rtTriangl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46144" name="Text Box 64"/>
          <p:cNvSpPr txBox="1">
            <a:spLocks noChangeArrowheads="1"/>
          </p:cNvSpPr>
          <p:nvPr/>
        </p:nvSpPr>
        <p:spPr bwMode="auto">
          <a:xfrm>
            <a:off x="4284663" y="4797425"/>
            <a:ext cx="12969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latin typeface="Calibri" pitchFamily="34" charset="0"/>
              </a:rPr>
              <a:t>Физика</a:t>
            </a:r>
          </a:p>
        </p:txBody>
      </p:sp>
      <p:sp>
        <p:nvSpPr>
          <p:cNvPr id="46145" name="Text Box 65"/>
          <p:cNvSpPr txBox="1">
            <a:spLocks noChangeArrowheads="1"/>
          </p:cNvSpPr>
          <p:nvPr/>
        </p:nvSpPr>
        <p:spPr bwMode="auto">
          <a:xfrm>
            <a:off x="4572000" y="5445125"/>
            <a:ext cx="1296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latin typeface="Calibri" pitchFamily="34" charset="0"/>
              </a:rPr>
              <a:t>Задачи</a:t>
            </a:r>
          </a:p>
        </p:txBody>
      </p: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3132138" y="4076700"/>
            <a:ext cx="1073150" cy="581025"/>
            <a:chOff x="1701" y="2659"/>
            <a:chExt cx="676" cy="366"/>
          </a:xfrm>
        </p:grpSpPr>
        <p:sp>
          <p:nvSpPr>
            <p:cNvPr id="23573" name="AutoShape 67"/>
            <p:cNvSpPr>
              <a:spLocks noChangeArrowheads="1"/>
            </p:cNvSpPr>
            <p:nvPr/>
          </p:nvSpPr>
          <p:spPr bwMode="auto">
            <a:xfrm flipH="1">
              <a:off x="1701" y="2840"/>
              <a:ext cx="92" cy="92"/>
            </a:xfrm>
            <a:prstGeom prst="rtTriangl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pic>
          <p:nvPicPr>
            <p:cNvPr id="23574" name="Picture 6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37" y="2659"/>
              <a:ext cx="540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116013" y="3500438"/>
            <a:ext cx="78486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latin typeface="Calibri" pitchFamily="34" charset="0"/>
              </a:rPr>
              <a:t>Пользователь работал с каталогом  </a:t>
            </a:r>
            <a:endParaRPr lang="ru-RU" sz="2200" b="1" i="1">
              <a:latin typeface="Calibri" pitchFamily="34" charset="0"/>
            </a:endParaRPr>
          </a:p>
        </p:txBody>
      </p:sp>
      <p:pic>
        <p:nvPicPr>
          <p:cNvPr id="46150" name="Picture 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5878513"/>
            <a:ext cx="620713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151" name="Text Box 71"/>
          <p:cNvSpPr txBox="1">
            <a:spLocks noChangeArrowheads="1"/>
          </p:cNvSpPr>
          <p:nvPr/>
        </p:nvSpPr>
        <p:spPr bwMode="auto">
          <a:xfrm>
            <a:off x="4787900" y="6021388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latin typeface="Calibri" pitchFamily="34" charset="0"/>
              </a:rPr>
              <a:t>Механика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116013" y="3500438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latin typeface="Calibri" pitchFamily="34" charset="0"/>
              </a:rPr>
              <a:t>Поднявшись на один уровень вверх он оказался в каталоге:</a:t>
            </a:r>
            <a:endParaRPr lang="ru-RU" sz="2200" b="1" i="1">
              <a:latin typeface="Calibri" pitchFamily="34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116013" y="3500438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latin typeface="Calibri" pitchFamily="34" charset="0"/>
              </a:rPr>
              <a:t>Поднявшись ещё на один уровень вверх он оказался в каталоге:</a:t>
            </a:r>
            <a:endParaRPr lang="ru-RU" sz="2200" b="1" i="1">
              <a:latin typeface="Calibri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042988" y="3502025"/>
            <a:ext cx="7848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latin typeface="Calibri" pitchFamily="34" charset="0"/>
              </a:rPr>
              <a:t>После этого он спустился в каталог </a:t>
            </a:r>
            <a:r>
              <a:rPr lang="ru-RU" sz="2200" b="1" i="1">
                <a:solidFill>
                  <a:schemeClr val="folHlink"/>
                </a:solidFill>
                <a:latin typeface="Calibri" pitchFamily="34" charset="0"/>
              </a:rPr>
              <a:t>Экзамен</a:t>
            </a:r>
            <a:r>
              <a:rPr lang="ru-RU" sz="2200">
                <a:latin typeface="Calibri" pitchFamily="34" charset="0"/>
              </a:rPr>
              <a:t>:</a:t>
            </a:r>
            <a:endParaRPr lang="ru-RU" sz="2200" b="1" i="1">
              <a:latin typeface="Calibri" pitchFamily="34" charset="0"/>
            </a:endParaRPr>
          </a:p>
        </p:txBody>
      </p:sp>
      <p:grpSp>
        <p:nvGrpSpPr>
          <p:cNvPr id="10" name="Group 76"/>
          <p:cNvGrpSpPr>
            <a:grpSpLocks/>
          </p:cNvGrpSpPr>
          <p:nvPr/>
        </p:nvGrpSpPr>
        <p:grpSpPr bwMode="auto">
          <a:xfrm>
            <a:off x="3781425" y="5229225"/>
            <a:ext cx="792163" cy="515938"/>
            <a:chOff x="1338" y="618"/>
            <a:chExt cx="499" cy="325"/>
          </a:xfrm>
        </p:grpSpPr>
        <p:pic>
          <p:nvPicPr>
            <p:cNvPr id="23571" name="Picture 7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5" y="618"/>
              <a:ext cx="392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2" name="AutoShape 78"/>
            <p:cNvSpPr>
              <a:spLocks noChangeArrowheads="1"/>
            </p:cNvSpPr>
            <p:nvPr/>
          </p:nvSpPr>
          <p:spPr bwMode="auto">
            <a:xfrm flipH="1">
              <a:off x="1338" y="845"/>
              <a:ext cx="92" cy="92"/>
            </a:xfrm>
            <a:prstGeom prst="rtTriangl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46159" name="Text Box 79"/>
          <p:cNvSpPr txBox="1">
            <a:spLocks noChangeArrowheads="1"/>
          </p:cNvSpPr>
          <p:nvPr/>
        </p:nvSpPr>
        <p:spPr bwMode="auto">
          <a:xfrm>
            <a:off x="4572000" y="5445125"/>
            <a:ext cx="1296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latin typeface="Calibri" pitchFamily="34" charset="0"/>
              </a:rPr>
              <a:t>Экзамен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043608" y="5805264"/>
            <a:ext cx="7848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30000"/>
              </a:spcBef>
            </a:pPr>
            <a:r>
              <a:rPr lang="ru-RU" sz="2200" dirty="0">
                <a:latin typeface="Calibri" pitchFamily="34" charset="0"/>
              </a:rPr>
              <a:t>Полный путь к файлу имеет вид: </a:t>
            </a:r>
            <a:r>
              <a:rPr lang="ru-RU" sz="2200" b="1" i="1" dirty="0">
                <a:solidFill>
                  <a:schemeClr val="folHlink"/>
                </a:solidFill>
                <a:latin typeface="Calibri" pitchFamily="34" charset="0"/>
              </a:rPr>
              <a:t>C:\</a:t>
            </a:r>
            <a:r>
              <a:rPr lang="ru-RU" sz="2200" b="1" i="1" dirty="0" smtClean="0">
                <a:solidFill>
                  <a:schemeClr val="folHlink"/>
                </a:solidFill>
                <a:latin typeface="Calibri" pitchFamily="34" charset="0"/>
              </a:rPr>
              <a:t>Физика\Экзамен\Вопросы.</a:t>
            </a:r>
            <a:r>
              <a:rPr lang="en-US" sz="2200" b="1" i="1" dirty="0" smtClean="0">
                <a:solidFill>
                  <a:schemeClr val="folHlink"/>
                </a:solidFill>
                <a:latin typeface="Calibri" pitchFamily="34" charset="0"/>
              </a:rPr>
              <a:t>doc</a:t>
            </a:r>
            <a:endParaRPr lang="ru-RU" sz="2200" b="1" i="1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6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4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4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46137" grpId="0"/>
      <p:bldP spid="46144" grpId="0"/>
      <p:bldP spid="46145" grpId="0"/>
      <p:bldP spid="46145" grpId="1"/>
      <p:bldP spid="2" grpId="0"/>
      <p:bldP spid="2" grpId="1"/>
      <p:bldP spid="46151" grpId="0"/>
      <p:bldP spid="46151" grpId="1"/>
      <p:bldP spid="3" grpId="0"/>
      <p:bldP spid="3" grpId="1"/>
      <p:bldP spid="4" grpId="0"/>
      <p:bldP spid="4" grpId="1"/>
      <p:bldP spid="5" grpId="0"/>
      <p:bldP spid="46159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2"/>
          <p:cNvSpPr>
            <a:spLocks/>
          </p:cNvSpPr>
          <p:nvPr/>
        </p:nvSpPr>
        <p:spPr bwMode="auto">
          <a:xfrm>
            <a:off x="1116013" y="188913"/>
            <a:ext cx="7643812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Задача 2 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042988" y="765175"/>
            <a:ext cx="78486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latin typeface="Calibri" pitchFamily="34" charset="0"/>
              </a:rPr>
              <a:t>Учитель работал в каталоге</a:t>
            </a:r>
          </a:p>
          <a:p>
            <a:pPr algn="just"/>
            <a:r>
              <a:rPr lang="ru-RU" sz="2200" b="1" i="1">
                <a:solidFill>
                  <a:schemeClr val="folHlink"/>
                </a:solidFill>
                <a:latin typeface="Calibri" pitchFamily="34" charset="0"/>
              </a:rPr>
              <a:t>D:\Уроки\7 класс\Практические работы</a:t>
            </a:r>
            <a:r>
              <a:rPr lang="ru-RU" sz="2200">
                <a:latin typeface="Calibri" pitchFamily="34" charset="0"/>
              </a:rPr>
              <a:t>.  </a:t>
            </a:r>
          </a:p>
          <a:p>
            <a:pPr algn="just"/>
            <a:r>
              <a:rPr lang="ru-RU" sz="2200">
                <a:latin typeface="Calibri" pitchFamily="34" charset="0"/>
              </a:rPr>
              <a:t>Затем перешёл в дереве каталогов на уровень выше, спустился в подкаталог </a:t>
            </a:r>
            <a:r>
              <a:rPr lang="ru-RU" sz="2200" b="1" i="1">
                <a:solidFill>
                  <a:schemeClr val="folHlink"/>
                </a:solidFill>
                <a:latin typeface="Calibri" pitchFamily="34" charset="0"/>
              </a:rPr>
              <a:t>Презентации</a:t>
            </a:r>
            <a:r>
              <a:rPr lang="ru-RU" sz="2200">
                <a:latin typeface="Calibri" pitchFamily="34" charset="0"/>
              </a:rPr>
              <a:t> и удалил из него файл </a:t>
            </a:r>
            <a:r>
              <a:rPr lang="ru-RU" sz="2200" b="1" i="1">
                <a:solidFill>
                  <a:schemeClr val="folHlink"/>
                </a:solidFill>
                <a:latin typeface="Calibri" pitchFamily="34" charset="0"/>
              </a:rPr>
              <a:t>Введение.ppt</a:t>
            </a:r>
            <a:r>
              <a:rPr lang="ru-RU" sz="2200">
                <a:latin typeface="Calibri" pitchFamily="34" charset="0"/>
              </a:rPr>
              <a:t>. Каково полное имя файла, который удалил учитель?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116013" y="2924175"/>
            <a:ext cx="7848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30000"/>
              </a:spcBef>
            </a:pPr>
            <a:r>
              <a:rPr lang="ru-RU" sz="2200" b="1" i="1" u="sng">
                <a:latin typeface="Calibri" pitchFamily="34" charset="0"/>
              </a:rPr>
              <a:t>Решение.</a:t>
            </a:r>
            <a:r>
              <a:rPr lang="ru-RU" sz="2200">
                <a:latin typeface="Calibri" pitchFamily="34" charset="0"/>
              </a:rPr>
              <a:t> </a:t>
            </a:r>
            <a:endParaRPr lang="ru-RU" sz="2200" b="1" i="1">
              <a:latin typeface="Calibri" pitchFamily="34" charset="0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116013" y="3357563"/>
            <a:ext cx="78486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latin typeface="Calibri" pitchFamily="34" charset="0"/>
              </a:rPr>
              <a:t>Пользователь работал с каталогом:</a:t>
            </a:r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3419475" y="4581525"/>
            <a:ext cx="2016125" cy="541338"/>
            <a:chOff x="1338" y="618"/>
            <a:chExt cx="1270" cy="341"/>
          </a:xfrm>
        </p:grpSpPr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1338" y="618"/>
              <a:ext cx="499" cy="325"/>
              <a:chOff x="1338" y="618"/>
              <a:chExt cx="499" cy="325"/>
            </a:xfrm>
          </p:grpSpPr>
          <p:pic>
            <p:nvPicPr>
              <p:cNvPr id="24603" name="Picture 1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445" y="618"/>
                <a:ext cx="392" cy="3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604" name="AutoShape 12"/>
              <p:cNvSpPr>
                <a:spLocks noChangeArrowheads="1"/>
              </p:cNvSpPr>
              <p:nvPr/>
            </p:nvSpPr>
            <p:spPr bwMode="auto">
              <a:xfrm flipH="1">
                <a:off x="1338" y="845"/>
                <a:ext cx="92" cy="92"/>
              </a:xfrm>
              <a:prstGeom prst="rtTriangl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sp>
          <p:nvSpPr>
            <p:cNvPr id="24602" name="Text Box 13"/>
            <p:cNvSpPr txBox="1">
              <a:spLocks noChangeArrowheads="1"/>
            </p:cNvSpPr>
            <p:nvPr/>
          </p:nvSpPr>
          <p:spPr bwMode="auto">
            <a:xfrm>
              <a:off x="1791" y="709"/>
              <a:ext cx="8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latin typeface="Calibri" pitchFamily="34" charset="0"/>
                </a:rPr>
                <a:t>Уроки</a:t>
              </a:r>
            </a:p>
          </p:txBody>
        </p:sp>
      </p:grpSp>
      <p:grpSp>
        <p:nvGrpSpPr>
          <p:cNvPr id="8" name="Group 14"/>
          <p:cNvGrpSpPr>
            <a:grpSpLocks/>
          </p:cNvGrpSpPr>
          <p:nvPr/>
        </p:nvGrpSpPr>
        <p:grpSpPr bwMode="auto">
          <a:xfrm>
            <a:off x="3635375" y="5157788"/>
            <a:ext cx="2089150" cy="539750"/>
            <a:chOff x="1474" y="981"/>
            <a:chExt cx="1316" cy="340"/>
          </a:xfrm>
        </p:grpSpPr>
        <p:grpSp>
          <p:nvGrpSpPr>
            <p:cNvPr id="9" name="Group 15"/>
            <p:cNvGrpSpPr>
              <a:grpSpLocks/>
            </p:cNvGrpSpPr>
            <p:nvPr/>
          </p:nvGrpSpPr>
          <p:grpSpPr bwMode="auto">
            <a:xfrm>
              <a:off x="1474" y="981"/>
              <a:ext cx="499" cy="325"/>
              <a:chOff x="1338" y="618"/>
              <a:chExt cx="499" cy="325"/>
            </a:xfrm>
          </p:grpSpPr>
          <p:pic>
            <p:nvPicPr>
              <p:cNvPr id="24599" name="Picture 16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445" y="618"/>
                <a:ext cx="392" cy="3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600" name="AutoShape 17"/>
              <p:cNvSpPr>
                <a:spLocks noChangeArrowheads="1"/>
              </p:cNvSpPr>
              <p:nvPr/>
            </p:nvSpPr>
            <p:spPr bwMode="auto">
              <a:xfrm flipH="1">
                <a:off x="1338" y="845"/>
                <a:ext cx="92" cy="92"/>
              </a:xfrm>
              <a:prstGeom prst="rtTriangl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sp>
          <p:nvSpPr>
            <p:cNvPr id="24598" name="Text Box 18"/>
            <p:cNvSpPr txBox="1">
              <a:spLocks noChangeArrowheads="1"/>
            </p:cNvSpPr>
            <p:nvPr/>
          </p:nvSpPr>
          <p:spPr bwMode="auto">
            <a:xfrm>
              <a:off x="1973" y="1071"/>
              <a:ext cx="8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latin typeface="Calibri" pitchFamily="34" charset="0"/>
                </a:rPr>
                <a:t>7 класс</a:t>
              </a:r>
            </a:p>
          </p:txBody>
        </p:sp>
      </p:grpSp>
      <p:grpSp>
        <p:nvGrpSpPr>
          <p:cNvPr id="10" name="Group 19"/>
          <p:cNvGrpSpPr>
            <a:grpSpLocks/>
          </p:cNvGrpSpPr>
          <p:nvPr/>
        </p:nvGrpSpPr>
        <p:grpSpPr bwMode="auto">
          <a:xfrm>
            <a:off x="3059113" y="4076700"/>
            <a:ext cx="2376487" cy="581025"/>
            <a:chOff x="1111" y="300"/>
            <a:chExt cx="1497" cy="366"/>
          </a:xfrm>
        </p:grpSpPr>
        <p:sp>
          <p:nvSpPr>
            <p:cNvPr id="24594" name="Text Box 20"/>
            <p:cNvSpPr txBox="1">
              <a:spLocks noChangeArrowheads="1"/>
            </p:cNvSpPr>
            <p:nvPr/>
          </p:nvSpPr>
          <p:spPr bwMode="auto">
            <a:xfrm>
              <a:off x="1791" y="391"/>
              <a:ext cx="8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>
                  <a:latin typeface="Calibri" pitchFamily="34" charset="0"/>
                </a:rPr>
                <a:t>D</a:t>
              </a:r>
              <a:r>
                <a:rPr lang="ru-RU" sz="2000">
                  <a:latin typeface="Calibri" pitchFamily="34" charset="0"/>
                </a:rPr>
                <a:t>:</a:t>
              </a:r>
            </a:p>
          </p:txBody>
        </p:sp>
        <p:sp>
          <p:nvSpPr>
            <p:cNvPr id="24595" name="AutoShape 21"/>
            <p:cNvSpPr>
              <a:spLocks noChangeArrowheads="1"/>
            </p:cNvSpPr>
            <p:nvPr/>
          </p:nvSpPr>
          <p:spPr bwMode="auto">
            <a:xfrm flipH="1">
              <a:off x="1111" y="481"/>
              <a:ext cx="92" cy="92"/>
            </a:xfrm>
            <a:prstGeom prst="rtTriangl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pic>
          <p:nvPicPr>
            <p:cNvPr id="24596" name="Picture 2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7" y="300"/>
              <a:ext cx="540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23"/>
          <p:cNvGrpSpPr>
            <a:grpSpLocks/>
          </p:cNvGrpSpPr>
          <p:nvPr/>
        </p:nvGrpSpPr>
        <p:grpSpPr bwMode="auto">
          <a:xfrm>
            <a:off x="4067175" y="5734050"/>
            <a:ext cx="3600450" cy="539750"/>
            <a:chOff x="1746" y="1344"/>
            <a:chExt cx="2268" cy="340"/>
          </a:xfrm>
        </p:grpSpPr>
        <p:pic>
          <p:nvPicPr>
            <p:cNvPr id="24592" name="Picture 2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46" y="1344"/>
              <a:ext cx="391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3" name="Text Box 25"/>
            <p:cNvSpPr txBox="1">
              <a:spLocks noChangeArrowheads="1"/>
            </p:cNvSpPr>
            <p:nvPr/>
          </p:nvSpPr>
          <p:spPr bwMode="auto">
            <a:xfrm>
              <a:off x="2154" y="1434"/>
              <a:ext cx="186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latin typeface="Calibri" pitchFamily="34" charset="0"/>
                </a:rPr>
                <a:t>Практические работы</a:t>
              </a:r>
            </a:p>
          </p:txBody>
        </p:sp>
      </p:grp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042988" y="3357563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latin typeface="Calibri" pitchFamily="34" charset="0"/>
              </a:rPr>
              <a:t>Поднявшись на один уровень вверх он оказался в каталоге: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042988" y="3357563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latin typeface="Calibri" pitchFamily="34" charset="0"/>
              </a:rPr>
              <a:t>Спустившись на один уровень вниз он оказался в каталоге </a:t>
            </a:r>
            <a:r>
              <a:rPr lang="ru-RU" sz="2200" b="1" i="1">
                <a:solidFill>
                  <a:schemeClr val="folHlink"/>
                </a:solidFill>
                <a:latin typeface="Calibri" pitchFamily="34" charset="0"/>
              </a:rPr>
              <a:t>Презентации</a:t>
            </a:r>
            <a:r>
              <a:rPr lang="ru-RU" sz="2200">
                <a:latin typeface="Calibri" pitchFamily="34" charset="0"/>
              </a:rPr>
              <a:t>:</a:t>
            </a:r>
          </a:p>
        </p:txBody>
      </p:sp>
      <p:grpSp>
        <p:nvGrpSpPr>
          <p:cNvPr id="12" name="Group 34"/>
          <p:cNvGrpSpPr>
            <a:grpSpLocks/>
          </p:cNvGrpSpPr>
          <p:nvPr/>
        </p:nvGrpSpPr>
        <p:grpSpPr bwMode="auto">
          <a:xfrm>
            <a:off x="4067175" y="5734050"/>
            <a:ext cx="3600450" cy="539750"/>
            <a:chOff x="1746" y="1344"/>
            <a:chExt cx="2268" cy="340"/>
          </a:xfrm>
        </p:grpSpPr>
        <p:pic>
          <p:nvPicPr>
            <p:cNvPr id="24590" name="Picture 3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46" y="1344"/>
              <a:ext cx="391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1" name="Text Box 36"/>
            <p:cNvSpPr txBox="1">
              <a:spLocks noChangeArrowheads="1"/>
            </p:cNvSpPr>
            <p:nvPr/>
          </p:nvSpPr>
          <p:spPr bwMode="auto">
            <a:xfrm>
              <a:off x="2154" y="1434"/>
              <a:ext cx="186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>
                  <a:latin typeface="Calibri" pitchFamily="34" charset="0"/>
                </a:rPr>
                <a:t>Презентации</a:t>
              </a:r>
            </a:p>
          </p:txBody>
        </p:sp>
      </p:grp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042988" y="3357563"/>
            <a:ext cx="78486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latin typeface="Calibri" pitchFamily="34" charset="0"/>
              </a:rPr>
              <a:t>В каталоге </a:t>
            </a:r>
            <a:r>
              <a:rPr lang="ru-RU" sz="2200" b="1" i="1">
                <a:solidFill>
                  <a:schemeClr val="folHlink"/>
                </a:solidFill>
                <a:latin typeface="Calibri" pitchFamily="34" charset="0"/>
              </a:rPr>
              <a:t>Презентации </a:t>
            </a:r>
            <a:r>
              <a:rPr lang="ru-RU" sz="2200">
                <a:latin typeface="Calibri" pitchFamily="34" charset="0"/>
              </a:rPr>
              <a:t>он удалил файл </a:t>
            </a:r>
            <a:r>
              <a:rPr lang="ru-RU" sz="2200" b="1" i="1">
                <a:solidFill>
                  <a:schemeClr val="folHlink"/>
                </a:solidFill>
                <a:latin typeface="Calibri" pitchFamily="34" charset="0"/>
              </a:rPr>
              <a:t>Введение.</a:t>
            </a:r>
            <a:endParaRPr lang="ru-RU" sz="2200">
              <a:latin typeface="Calibri" pitchFamily="34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115616" y="5949280"/>
            <a:ext cx="784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Calibri" pitchFamily="34" charset="0"/>
              </a:rPr>
              <a:t>Полное имя удалённого файла:</a:t>
            </a:r>
          </a:p>
          <a:p>
            <a:pPr algn="just"/>
            <a:r>
              <a:rPr lang="ru-RU" sz="2200" b="1" i="1" dirty="0">
                <a:solidFill>
                  <a:schemeClr val="folHlink"/>
                </a:solidFill>
                <a:latin typeface="Calibri" pitchFamily="34" charset="0"/>
              </a:rPr>
              <a:t>D:\Уроки\7 </a:t>
            </a:r>
            <a:r>
              <a:rPr lang="ru-RU" sz="2200" b="1" i="1" dirty="0" err="1">
                <a:solidFill>
                  <a:schemeClr val="folHlink"/>
                </a:solidFill>
                <a:latin typeface="Calibri" pitchFamily="34" charset="0"/>
              </a:rPr>
              <a:t>класс\Презентации\Введение.ppt</a:t>
            </a:r>
            <a:endParaRPr lang="ru-RU" sz="2200" b="1" i="1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3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3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60" grpId="0"/>
      <p:bldP spid="23560" grpId="1"/>
      <p:bldP spid="2" grpId="0"/>
      <p:bldP spid="2" grpId="1"/>
      <p:bldP spid="3" grpId="0"/>
      <p:bldP spid="3" grpId="1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5800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Выполни в тетради: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1412776"/>
            <a:ext cx="2592288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карточка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№ 112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№ 113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№ 114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№115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№116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Информатика : рабочая тетрадь для 7 клас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772816"/>
            <a:ext cx="2571768" cy="347268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000232" y="6072206"/>
            <a:ext cx="2105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8080"/>
                </a:solidFill>
              </a:rPr>
              <a:t>По 1 баллу</a:t>
            </a:r>
            <a:endParaRPr lang="ru-RU" sz="2000" b="1" dirty="0">
              <a:solidFill>
                <a:srgbClr val="008080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67544" y="260648"/>
            <a:ext cx="675800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Выполни в тетради: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1484784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</a:t>
            </a:r>
            <a:r>
              <a:rPr lang="en-US" sz="2400" b="1" dirty="0" smtClean="0"/>
              <a:t>:\</a:t>
            </a:r>
            <a:r>
              <a:rPr lang="ru-RU" sz="2400" b="1" dirty="0" smtClean="0"/>
              <a:t> ЛИТЕРАТУРА\ ПОЭЗИЯ \ Пушкин.</a:t>
            </a:r>
            <a:r>
              <a:rPr lang="en-US" sz="2400" b="1" dirty="0" smtClean="0"/>
              <a:t>doc </a:t>
            </a:r>
            <a:endParaRPr lang="ru-RU" sz="2000" b="1" dirty="0"/>
          </a:p>
        </p:txBody>
      </p:sp>
      <p:sp>
        <p:nvSpPr>
          <p:cNvPr id="82" name="Заголовок 1"/>
          <p:cNvSpPr txBox="1">
            <a:spLocks/>
          </p:cNvSpPr>
          <p:nvPr/>
        </p:nvSpPr>
        <p:spPr>
          <a:xfrm>
            <a:off x="827584" y="0"/>
            <a:ext cx="675800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Взаимопроверка: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07704" y="2204864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БГАГЕГВД</a:t>
            </a:r>
            <a:endParaRPr lang="ru-RU" sz="20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1907704" y="2996952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D:\</a:t>
            </a:r>
            <a:r>
              <a:rPr lang="ru-RU" sz="2400" b="1" dirty="0" smtClean="0"/>
              <a:t> ПРОГРАММЫ\ ИГРЫ \ СТРАТЕГИИ \ ФАРАОН</a:t>
            </a:r>
            <a:endParaRPr lang="ru-RU" sz="20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1907704" y="38610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D:\</a:t>
            </a:r>
            <a:r>
              <a:rPr lang="ru-RU" sz="2400" b="1" dirty="0" smtClean="0"/>
              <a:t> УРОКИ\ АГЛЕБРА\ </a:t>
            </a:r>
            <a:r>
              <a:rPr lang="en-US" sz="2400" b="1" dirty="0" smtClean="0"/>
              <a:t>K</a:t>
            </a:r>
            <a:r>
              <a:rPr lang="ru-RU" sz="2400" b="1" dirty="0" smtClean="0"/>
              <a:t>в</a:t>
            </a:r>
            <a:r>
              <a:rPr lang="en-US" sz="2400" b="1" dirty="0" smtClean="0"/>
              <a:t>yp.txt</a:t>
            </a:r>
            <a:endParaRPr lang="ru-RU" sz="20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539552" y="1772816"/>
            <a:ext cx="1152128" cy="46166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j-lt"/>
              </a:rPr>
              <a:t>№ 112</a:t>
            </a:r>
            <a:endParaRPr lang="ru-RU" sz="2400" b="1" dirty="0">
              <a:latin typeface="+mj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39552" y="2996952"/>
            <a:ext cx="1152128" cy="46166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j-lt"/>
              </a:rPr>
              <a:t>№ 113</a:t>
            </a:r>
            <a:endParaRPr lang="ru-RU" sz="2400" b="1" dirty="0">
              <a:latin typeface="+mj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11560" y="3789040"/>
            <a:ext cx="1152128" cy="46166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j-lt"/>
              </a:rPr>
              <a:t>№ 114</a:t>
            </a:r>
            <a:endParaRPr lang="ru-RU" sz="2400" b="1" dirty="0">
              <a:latin typeface="+mj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11560" y="4581128"/>
            <a:ext cx="1152128" cy="46166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j-lt"/>
              </a:rPr>
              <a:t>№ 115</a:t>
            </a:r>
            <a:endParaRPr lang="ru-RU" sz="2400" b="1" dirty="0">
              <a:latin typeface="+mj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83568" y="5373216"/>
            <a:ext cx="1152128" cy="46166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j-lt"/>
              </a:rPr>
              <a:t>№ 116</a:t>
            </a:r>
            <a:endParaRPr lang="ru-RU" sz="2400" b="1" dirty="0">
              <a:latin typeface="+mj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907704" y="4581128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Е</a:t>
            </a:r>
            <a:r>
              <a:rPr lang="en-US" sz="2400" b="1" dirty="0" smtClean="0"/>
              <a:t>:\</a:t>
            </a:r>
            <a:r>
              <a:rPr lang="ru-RU" sz="2400" b="1" dirty="0" smtClean="0"/>
              <a:t> ГЕОГРАФИЯ\ ФОТО\ Днепр.</a:t>
            </a:r>
            <a:r>
              <a:rPr lang="en-US" sz="2400" b="1" dirty="0" smtClean="0"/>
              <a:t>jpg</a:t>
            </a:r>
            <a:endParaRPr lang="ru-RU" sz="2000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1979712" y="5373216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№3)</a:t>
            </a:r>
            <a:r>
              <a:rPr lang="ru-RU" sz="2400" b="1" dirty="0" smtClean="0"/>
              <a:t> </a:t>
            </a:r>
            <a:r>
              <a:rPr lang="en-US" sz="2400" b="1" dirty="0" smtClean="0"/>
              <a:t>D:\</a:t>
            </a:r>
            <a:r>
              <a:rPr lang="ru-RU" sz="2400" b="1" dirty="0" smtClean="0"/>
              <a:t> ДОКУМЕНТЫ\ЭКЗАМЕН\ ИНФОРМАТИКА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50" grpId="0"/>
      <p:bldP spid="51" grpId="0"/>
      <p:bldP spid="69" grpId="0"/>
      <p:bldP spid="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32951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Сдай тетрадь на проверку: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14422"/>
            <a:ext cx="4471990" cy="275749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Оценка за урок:</a:t>
            </a:r>
          </a:p>
          <a:p>
            <a:pPr>
              <a:buNone/>
            </a:pPr>
            <a:r>
              <a:rPr lang="ru-RU" dirty="0" smtClean="0"/>
              <a:t>    баллы самооценки + баллы за  верно выполненные задания в РТ.</a:t>
            </a:r>
            <a:endParaRPr lang="ru-RU" dirty="0"/>
          </a:p>
        </p:txBody>
      </p:sp>
      <p:pic>
        <p:nvPicPr>
          <p:cNvPr id="4" name="Picture 2" descr="Информатика : рабочая тетрадь для 7 клас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285860"/>
            <a:ext cx="2571768" cy="3472681"/>
          </a:xfrm>
          <a:prstGeom prst="rect">
            <a:avLst/>
          </a:prstGeom>
          <a:noFill/>
        </p:spPr>
      </p:pic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285720" y="3857628"/>
          <a:ext cx="5872146" cy="265176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936073"/>
                <a:gridCol w="2936073"/>
              </a:tblGrid>
              <a:tr h="25436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Баллы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Оценка</a:t>
                      </a:r>
                      <a:endParaRPr lang="ru-RU" sz="3200" dirty="0"/>
                    </a:p>
                  </a:txBody>
                  <a:tcPr/>
                </a:tc>
              </a:tr>
              <a:tr h="48194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1-2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8194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3 - 4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8194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5 - 6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8194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7 и более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Что у вас получилось лучше всего и без ошибок?</a:t>
            </a:r>
          </a:p>
          <a:p>
            <a:pPr>
              <a:buFontTx/>
              <a:buChar char="-"/>
            </a:pPr>
            <a:r>
              <a:rPr lang="ru-RU" dirty="0" smtClean="0"/>
              <a:t>Что новое ты сегодня узнал?</a:t>
            </a:r>
          </a:p>
          <a:p>
            <a:pPr>
              <a:buFontTx/>
              <a:buChar char="-"/>
            </a:pPr>
            <a:r>
              <a:rPr lang="ru-RU" dirty="0" smtClean="0"/>
              <a:t>Какое задание было самым интересным и почему?</a:t>
            </a:r>
          </a:p>
          <a:p>
            <a:pPr>
              <a:buNone/>
            </a:pPr>
            <a:r>
              <a:rPr lang="ru-RU" dirty="0" smtClean="0"/>
              <a:t>- Как бы вы оценили свою работу?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7615262" cy="9397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Как хранят книги в библиотеке?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074" name="AutoShape 2" descr="https://www.opentown.org/store/news/58048/te-url-438b263262e9d06a04a2e26a39d6d8f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www.opentown.org/store/news/58048/te-url-438b263262e9d06a04a2e26a39d6d8f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www.opentown.org/store/news/58048/te-url-438b263262e9d06a04a2e26a39d6d8f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https://www.opentown.org/store/news/58048/te-url-438b263262e9d06a04a2e26a39d6d8f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AutoShape 10" descr="https://www.opentown.org/store/news/58048/te-url-438b263262e9d06a04a2e26a39d6d8f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3" name="Picture 11" descr="C:\Documents and Settings\nataly\Рабочий стол\te-url-438b263262e9d06a04a2e26a39d6d8f4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785786" y="1571612"/>
            <a:ext cx="7048500" cy="46958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805172" y="6273225"/>
            <a:ext cx="1338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8080"/>
                </a:solidFill>
              </a:rPr>
              <a:t>1 балл</a:t>
            </a:r>
            <a:endParaRPr lang="ru-RU" sz="2000" b="1" dirty="0">
              <a:solidFill>
                <a:srgbClr val="008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5807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Как хранят файлы в компьютере?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8434" name="Picture 2" descr="http://photo.delovoibiysk.ru/a283987e4230a830d4841f288bb2cd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285728"/>
            <a:ext cx="1558647" cy="1071570"/>
          </a:xfrm>
          <a:prstGeom prst="rect">
            <a:avLst/>
          </a:prstGeom>
          <a:noFill/>
        </p:spPr>
      </p:pic>
      <p:grpSp>
        <p:nvGrpSpPr>
          <p:cNvPr id="22" name="Группа 21"/>
          <p:cNvGrpSpPr/>
          <p:nvPr/>
        </p:nvGrpSpPr>
        <p:grpSpPr>
          <a:xfrm>
            <a:off x="857224" y="1571612"/>
            <a:ext cx="7684131" cy="4857784"/>
            <a:chOff x="857224" y="1571612"/>
            <a:chExt cx="7684131" cy="4857784"/>
          </a:xfrm>
        </p:grpSpPr>
        <p:pic>
          <p:nvPicPr>
            <p:cNvPr id="1843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r="26891" b="26389"/>
            <a:stretch>
              <a:fillRect/>
            </a:stretch>
          </p:blipFill>
          <p:spPr bwMode="auto">
            <a:xfrm>
              <a:off x="857224" y="1571612"/>
              <a:ext cx="7684131" cy="4857784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  <a:miter lim="800000"/>
              <a:headEnd/>
              <a:tailEnd/>
            </a:ln>
            <a:effectLst/>
          </p:spPr>
        </p:pic>
        <p:grpSp>
          <p:nvGrpSpPr>
            <p:cNvPr id="21" name="Группа 20"/>
            <p:cNvGrpSpPr/>
            <p:nvPr/>
          </p:nvGrpSpPr>
          <p:grpSpPr>
            <a:xfrm>
              <a:off x="1142182" y="2501100"/>
              <a:ext cx="500860" cy="3786214"/>
              <a:chOff x="1142182" y="2501100"/>
              <a:chExt cx="500860" cy="3786214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 rot="5400000">
                <a:off x="-750131" y="4393413"/>
                <a:ext cx="3786214" cy="1588"/>
              </a:xfrm>
              <a:prstGeom prst="line">
                <a:avLst/>
              </a:prstGeom>
              <a:ln w="19050">
                <a:solidFill>
                  <a:srgbClr val="00206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/>
              <p:cNvCxnSpPr/>
              <p:nvPr/>
            </p:nvCxnSpPr>
            <p:spPr>
              <a:xfrm rot="5400000">
                <a:off x="322233" y="4250537"/>
                <a:ext cx="2213784" cy="794"/>
              </a:xfrm>
              <a:prstGeom prst="line">
                <a:avLst/>
              </a:prstGeom>
              <a:ln w="19050">
                <a:solidFill>
                  <a:srgbClr val="00206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1428728" y="3286124"/>
                <a:ext cx="214314" cy="1588"/>
              </a:xfrm>
              <a:prstGeom prst="line">
                <a:avLst/>
              </a:prstGeom>
              <a:ln w="19050">
                <a:solidFill>
                  <a:srgbClr val="00206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428728" y="3857628"/>
                <a:ext cx="214314" cy="1588"/>
              </a:xfrm>
              <a:prstGeom prst="line">
                <a:avLst/>
              </a:prstGeom>
              <a:ln w="19050">
                <a:solidFill>
                  <a:srgbClr val="00206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1428728" y="4143380"/>
                <a:ext cx="214314" cy="1588"/>
              </a:xfrm>
              <a:prstGeom prst="line">
                <a:avLst/>
              </a:prstGeom>
              <a:ln w="19050">
                <a:solidFill>
                  <a:srgbClr val="00206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1428728" y="4429132"/>
                <a:ext cx="214314" cy="1588"/>
              </a:xfrm>
              <a:prstGeom prst="line">
                <a:avLst/>
              </a:prstGeom>
              <a:ln w="19050">
                <a:solidFill>
                  <a:srgbClr val="00206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428728" y="4714884"/>
                <a:ext cx="214314" cy="1588"/>
              </a:xfrm>
              <a:prstGeom prst="line">
                <a:avLst/>
              </a:prstGeom>
              <a:ln w="19050">
                <a:solidFill>
                  <a:srgbClr val="00206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1428728" y="5000636"/>
                <a:ext cx="214314" cy="1588"/>
              </a:xfrm>
              <a:prstGeom prst="line">
                <a:avLst/>
              </a:prstGeom>
              <a:ln w="19050">
                <a:solidFill>
                  <a:srgbClr val="00206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1428728" y="5286388"/>
                <a:ext cx="214314" cy="1588"/>
              </a:xfrm>
              <a:prstGeom prst="line">
                <a:avLst/>
              </a:prstGeom>
              <a:ln w="19050">
                <a:solidFill>
                  <a:srgbClr val="00206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Заголовок 1"/>
          <p:cNvSpPr txBox="1">
            <a:spLocks/>
          </p:cNvSpPr>
          <p:nvPr/>
        </p:nvSpPr>
        <p:spPr>
          <a:xfrm>
            <a:off x="428596" y="285728"/>
            <a:ext cx="725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Подберите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наиболее точное название такой системе хранения файлов.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286512" y="1643050"/>
            <a:ext cx="1928826" cy="10001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Файловые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архивы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286512" y="2714620"/>
            <a:ext cx="2428892" cy="10001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Файловые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библиотеки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286512" y="3857628"/>
            <a:ext cx="2428892" cy="10001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Файловые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структуры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286512" y="5072074"/>
            <a:ext cx="2428892" cy="100013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Файловые хранилища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29124" y="6072206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8080"/>
                </a:solidFill>
              </a:rPr>
              <a:t>По 1 баллу</a:t>
            </a:r>
            <a:endParaRPr lang="ru-RU" sz="2400" b="1" dirty="0">
              <a:solidFill>
                <a:srgbClr val="008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3333E-6 L -0.14774 0.000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Тема урока: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429684" cy="1185857"/>
          </a:xfrm>
        </p:spPr>
        <p:txBody>
          <a:bodyPr>
            <a:prstTxWarp prst="textInflate">
              <a:avLst>
                <a:gd name="adj" fmla="val 20000"/>
              </a:avLst>
            </a:prstTxWarp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«Файловые структуры»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4" name="Picture 2" descr="http://informatik-m.ru/media/CAEAQ3V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214554"/>
            <a:ext cx="4895289" cy="441680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66"/>
                </a:solidFill>
              </a:rPr>
              <a:t>Цели урока:</a:t>
            </a:r>
            <a:endParaRPr lang="ru-RU" b="1" dirty="0">
              <a:solidFill>
                <a:srgbClr val="0066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1214422"/>
            <a:ext cx="5857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 о файловых структурах, как системах хранения файлов в компьютере.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71472" y="1214422"/>
            <a:ext cx="2000264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Узнать: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428596" y="3071810"/>
            <a:ext cx="2928958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Научится :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3143248"/>
            <a:ext cx="5143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использовать файловые структуры для поиска файлов.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2264" y="5357826"/>
            <a:ext cx="2105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8080"/>
                </a:solidFill>
              </a:rPr>
              <a:t>По 1 баллу</a:t>
            </a:r>
            <a:endParaRPr lang="ru-RU" sz="2000" b="1" dirty="0">
              <a:solidFill>
                <a:srgbClr val="008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файловые структуры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28596" y="428604"/>
            <a:ext cx="8348928" cy="6000792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143900" y="6500834"/>
            <a:ext cx="1000100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2"/>
          <p:cNvSpPr>
            <a:spLocks/>
          </p:cNvSpPr>
          <p:nvPr/>
        </p:nvSpPr>
        <p:spPr bwMode="auto">
          <a:xfrm>
            <a:off x="899592" y="188640"/>
            <a:ext cx="802798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400" b="1" dirty="0">
                <a:solidFill>
                  <a:schemeClr val="tx2"/>
                </a:solidFill>
                <a:latin typeface="Calibri" pitchFamily="34" charset="0"/>
              </a:rPr>
              <a:t>Файловая структура диска </a:t>
            </a:r>
          </a:p>
        </p:txBody>
      </p:sp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755576" y="836712"/>
            <a:ext cx="7704137" cy="8223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 algn="just"/>
            <a:r>
              <a:rPr lang="ru-RU" sz="2400" b="1" dirty="0">
                <a:latin typeface="Calibri" pitchFamily="34" charset="0"/>
              </a:rPr>
              <a:t>Файловая структура</a:t>
            </a:r>
            <a:r>
              <a:rPr lang="ru-RU" sz="2400" dirty="0">
                <a:latin typeface="Calibri" pitchFamily="34" charset="0"/>
              </a:rPr>
              <a:t> диска - это совокупность файлов на диске и взаимосвязей между ними.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827584" y="1628800"/>
            <a:ext cx="7921625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2563" algn="just"/>
            <a:r>
              <a:rPr lang="ru-RU" sz="2400" b="1" dirty="0">
                <a:latin typeface="Calibri" pitchFamily="34" charset="0"/>
              </a:rPr>
              <a:t>Простые файловые структуры</a:t>
            </a:r>
            <a:r>
              <a:rPr lang="ru-RU" sz="2400" dirty="0">
                <a:latin typeface="Calibri" pitchFamily="34" charset="0"/>
              </a:rPr>
              <a:t> могут использоваться для дисков с небольшим (до нескольких десятков) количеством файлов.</a:t>
            </a:r>
          </a:p>
        </p:txBody>
      </p:sp>
      <p:sp>
        <p:nvSpPr>
          <p:cNvPr id="19465" name="Text Box 11"/>
          <p:cNvSpPr txBox="1">
            <a:spLocks noChangeArrowheads="1"/>
          </p:cNvSpPr>
          <p:nvPr/>
        </p:nvSpPr>
        <p:spPr bwMode="auto">
          <a:xfrm>
            <a:off x="6300788" y="2852738"/>
            <a:ext cx="2663825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A:\                   d1.txt </a:t>
            </a:r>
          </a:p>
          <a:p>
            <a:pPr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	       d2.txt</a:t>
            </a:r>
          </a:p>
          <a:p>
            <a:pPr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                        d3.txt</a:t>
            </a:r>
          </a:p>
          <a:p>
            <a:pPr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                         d4.txt</a:t>
            </a:r>
          </a:p>
          <a:p>
            <a:pPr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                         d5.txt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19466" name="Line 12"/>
          <p:cNvSpPr>
            <a:spLocks noChangeShapeType="1"/>
          </p:cNvSpPr>
          <p:nvPr/>
        </p:nvSpPr>
        <p:spPr bwMode="auto">
          <a:xfrm>
            <a:off x="7235825" y="3068638"/>
            <a:ext cx="0" cy="1655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7" name="Line 13"/>
          <p:cNvSpPr>
            <a:spLocks noChangeShapeType="1"/>
          </p:cNvSpPr>
          <p:nvPr/>
        </p:nvSpPr>
        <p:spPr bwMode="auto">
          <a:xfrm>
            <a:off x="6732588" y="3068638"/>
            <a:ext cx="9350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8" name="Line 14"/>
          <p:cNvSpPr>
            <a:spLocks noChangeShapeType="1"/>
          </p:cNvSpPr>
          <p:nvPr/>
        </p:nvSpPr>
        <p:spPr bwMode="auto">
          <a:xfrm>
            <a:off x="7235825" y="3500438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9" name="Line 15"/>
          <p:cNvSpPr>
            <a:spLocks noChangeShapeType="1"/>
          </p:cNvSpPr>
          <p:nvPr/>
        </p:nvSpPr>
        <p:spPr bwMode="auto">
          <a:xfrm>
            <a:off x="7235825" y="3860800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70" name="Line 16"/>
          <p:cNvSpPr>
            <a:spLocks noChangeShapeType="1"/>
          </p:cNvSpPr>
          <p:nvPr/>
        </p:nvSpPr>
        <p:spPr bwMode="auto">
          <a:xfrm>
            <a:off x="7235825" y="4292600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71" name="Line 17"/>
          <p:cNvSpPr>
            <a:spLocks noChangeShapeType="1"/>
          </p:cNvSpPr>
          <p:nvPr/>
        </p:nvSpPr>
        <p:spPr bwMode="auto">
          <a:xfrm>
            <a:off x="7235825" y="4724400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1116013" y="2852936"/>
            <a:ext cx="4746625" cy="2616002"/>
            <a:chOff x="1116013" y="2852936"/>
            <a:chExt cx="4746625" cy="2616002"/>
          </a:xfrm>
        </p:grpSpPr>
        <p:sp>
          <p:nvSpPr>
            <p:cNvPr id="19460" name="AutoShape 6"/>
            <p:cNvSpPr>
              <a:spLocks noChangeArrowheads="1"/>
            </p:cNvSpPr>
            <p:nvPr/>
          </p:nvSpPr>
          <p:spPr bwMode="auto">
            <a:xfrm flipV="1">
              <a:off x="1116013" y="4508500"/>
              <a:ext cx="719137" cy="935038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</p:txBody>
        </p:sp>
        <p:sp>
          <p:nvSpPr>
            <p:cNvPr id="19461" name="AutoShape 7"/>
            <p:cNvSpPr>
              <a:spLocks noChangeArrowheads="1"/>
            </p:cNvSpPr>
            <p:nvPr/>
          </p:nvSpPr>
          <p:spPr bwMode="auto">
            <a:xfrm flipV="1">
              <a:off x="2000250" y="4500563"/>
              <a:ext cx="719138" cy="935037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</p:txBody>
        </p:sp>
        <p:sp>
          <p:nvSpPr>
            <p:cNvPr id="19462" name="AutoShape 8"/>
            <p:cNvSpPr>
              <a:spLocks noChangeArrowheads="1"/>
            </p:cNvSpPr>
            <p:nvPr/>
          </p:nvSpPr>
          <p:spPr bwMode="auto">
            <a:xfrm flipV="1">
              <a:off x="3059113" y="4508500"/>
              <a:ext cx="719137" cy="935038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</p:txBody>
        </p:sp>
        <p:sp>
          <p:nvSpPr>
            <p:cNvPr id="19463" name="AutoShape 9"/>
            <p:cNvSpPr>
              <a:spLocks noChangeArrowheads="1"/>
            </p:cNvSpPr>
            <p:nvPr/>
          </p:nvSpPr>
          <p:spPr bwMode="auto">
            <a:xfrm flipV="1">
              <a:off x="4140200" y="4508500"/>
              <a:ext cx="719138" cy="935038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</p:txBody>
        </p:sp>
        <p:sp>
          <p:nvSpPr>
            <p:cNvPr id="19464" name="AutoShape 10"/>
            <p:cNvSpPr>
              <a:spLocks noChangeArrowheads="1"/>
            </p:cNvSpPr>
            <p:nvPr/>
          </p:nvSpPr>
          <p:spPr bwMode="auto">
            <a:xfrm flipV="1">
              <a:off x="5143500" y="4533900"/>
              <a:ext cx="719138" cy="935038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  <a:p>
              <a:pPr algn="ctr">
                <a:lnSpc>
                  <a:spcPct val="50000"/>
                </a:lnSpc>
              </a:pPr>
              <a:r>
                <a:rPr lang="ru-RU">
                  <a:latin typeface="Calibri" pitchFamily="34" charset="0"/>
                </a:rPr>
                <a:t>---------</a:t>
              </a:r>
            </a:p>
          </p:txBody>
        </p:sp>
        <p:sp>
          <p:nvSpPr>
            <p:cNvPr id="19472" name="Line 18"/>
            <p:cNvSpPr>
              <a:spLocks noChangeShapeType="1"/>
            </p:cNvSpPr>
            <p:nvPr/>
          </p:nvSpPr>
          <p:spPr bwMode="auto">
            <a:xfrm flipH="1">
              <a:off x="2339975" y="3789363"/>
              <a:ext cx="503238" cy="7191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3" name="Line 19"/>
            <p:cNvSpPr>
              <a:spLocks noChangeShapeType="1"/>
            </p:cNvSpPr>
            <p:nvPr/>
          </p:nvSpPr>
          <p:spPr bwMode="auto">
            <a:xfrm flipH="1">
              <a:off x="1476375" y="3789363"/>
              <a:ext cx="1223963" cy="7191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4" name="Line 20"/>
            <p:cNvSpPr>
              <a:spLocks noChangeShapeType="1"/>
            </p:cNvSpPr>
            <p:nvPr/>
          </p:nvSpPr>
          <p:spPr bwMode="auto">
            <a:xfrm>
              <a:off x="3059113" y="3789363"/>
              <a:ext cx="288925" cy="7191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5" name="Line 21"/>
            <p:cNvSpPr>
              <a:spLocks noChangeShapeType="1"/>
            </p:cNvSpPr>
            <p:nvPr/>
          </p:nvSpPr>
          <p:spPr bwMode="auto">
            <a:xfrm>
              <a:off x="3419475" y="3789363"/>
              <a:ext cx="1008063" cy="7191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6" name="Line 22"/>
            <p:cNvSpPr>
              <a:spLocks noChangeShapeType="1"/>
            </p:cNvSpPr>
            <p:nvPr/>
          </p:nvSpPr>
          <p:spPr bwMode="auto">
            <a:xfrm>
              <a:off x="3419475" y="3644900"/>
              <a:ext cx="1944688" cy="863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19477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55776" y="2852936"/>
              <a:ext cx="1003300" cy="1052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2"/>
          <p:cNvSpPr>
            <a:spLocks/>
          </p:cNvSpPr>
          <p:nvPr/>
        </p:nvSpPr>
        <p:spPr bwMode="auto">
          <a:xfrm>
            <a:off x="1116013" y="0"/>
            <a:ext cx="802798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400" b="1">
                <a:solidFill>
                  <a:schemeClr val="tx2"/>
                </a:solidFill>
                <a:latin typeface="Calibri" pitchFamily="34" charset="0"/>
              </a:rPr>
              <a:t>Файловая структура диска </a:t>
            </a:r>
          </a:p>
        </p:txBody>
      </p:sp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755576" y="548680"/>
            <a:ext cx="7704137" cy="8223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 algn="just"/>
            <a:r>
              <a:rPr lang="ru-RU" sz="2400" b="1" dirty="0">
                <a:latin typeface="Calibri" pitchFamily="34" charset="0"/>
              </a:rPr>
              <a:t>Файловая структура</a:t>
            </a:r>
            <a:r>
              <a:rPr lang="ru-RU" sz="2400" dirty="0">
                <a:latin typeface="Calibri" pitchFamily="34" charset="0"/>
              </a:rPr>
              <a:t> диска - это совокупность файлов на диске и взаимосвязей между ними.</a:t>
            </a:r>
          </a:p>
        </p:txBody>
      </p:sp>
      <p:sp>
        <p:nvSpPr>
          <p:cNvPr id="20483" name="Text Box 67"/>
          <p:cNvSpPr txBox="1">
            <a:spLocks noChangeArrowheads="1"/>
          </p:cNvSpPr>
          <p:nvPr/>
        </p:nvSpPr>
        <p:spPr bwMode="auto">
          <a:xfrm>
            <a:off x="755576" y="1484784"/>
            <a:ext cx="7921625" cy="84983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2563" algn="just"/>
            <a:r>
              <a:rPr lang="ru-RU" sz="2400" b="1" dirty="0">
                <a:latin typeface="Calibri" pitchFamily="34" charset="0"/>
              </a:rPr>
              <a:t>Иерархические файловые структуры</a:t>
            </a:r>
            <a:r>
              <a:rPr lang="ru-RU" sz="2400" dirty="0">
                <a:latin typeface="Calibri" pitchFamily="34" charset="0"/>
              </a:rPr>
              <a:t> используются для хранения большого (сотни и тысячи) количества файлов.</a:t>
            </a:r>
          </a:p>
        </p:txBody>
      </p:sp>
      <p:sp>
        <p:nvSpPr>
          <p:cNvPr id="20484" name="Text Box 68"/>
          <p:cNvSpPr txBox="1">
            <a:spLocks noChangeArrowheads="1"/>
          </p:cNvSpPr>
          <p:nvPr/>
        </p:nvSpPr>
        <p:spPr bwMode="auto">
          <a:xfrm>
            <a:off x="683568" y="5445224"/>
            <a:ext cx="4320480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2563"/>
            <a:r>
              <a:rPr lang="ru-RU" sz="2000" dirty="0">
                <a:latin typeface="Calibri" pitchFamily="34" charset="0"/>
              </a:rPr>
              <a:t>Графическое изображение иерархической файловой структуры называется </a:t>
            </a:r>
            <a:r>
              <a:rPr lang="ru-RU" sz="2000" b="1" dirty="0">
                <a:latin typeface="Calibri" pitchFamily="34" charset="0"/>
              </a:rPr>
              <a:t>деревом</a:t>
            </a:r>
            <a:r>
              <a:rPr lang="ru-RU" sz="2000" dirty="0">
                <a:latin typeface="Calibri" pitchFamily="34" charset="0"/>
              </a:rPr>
              <a:t>.</a:t>
            </a:r>
          </a:p>
        </p:txBody>
      </p:sp>
      <p:grpSp>
        <p:nvGrpSpPr>
          <p:cNvPr id="2" name="Group 69"/>
          <p:cNvGrpSpPr>
            <a:grpSpLocks/>
          </p:cNvGrpSpPr>
          <p:nvPr/>
        </p:nvGrpSpPr>
        <p:grpSpPr bwMode="auto">
          <a:xfrm>
            <a:off x="827584" y="2564904"/>
            <a:ext cx="3960812" cy="2811463"/>
            <a:chOff x="748" y="1661"/>
            <a:chExt cx="2676" cy="1952"/>
          </a:xfrm>
        </p:grpSpPr>
        <p:pic>
          <p:nvPicPr>
            <p:cNvPr id="20506" name="Picture 7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1383" y="1661"/>
              <a:ext cx="685" cy="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07" name="AutoShape 71"/>
            <p:cNvSpPr>
              <a:spLocks noChangeArrowheads="1"/>
            </p:cNvSpPr>
            <p:nvPr/>
          </p:nvSpPr>
          <p:spPr bwMode="auto">
            <a:xfrm flipV="1">
              <a:off x="748" y="2251"/>
              <a:ext cx="272" cy="363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</p:txBody>
        </p:sp>
        <p:sp>
          <p:nvSpPr>
            <p:cNvPr id="20508" name="AutoShape 72"/>
            <p:cNvSpPr>
              <a:spLocks noChangeArrowheads="1"/>
            </p:cNvSpPr>
            <p:nvPr/>
          </p:nvSpPr>
          <p:spPr bwMode="auto">
            <a:xfrm flipV="1">
              <a:off x="1156" y="2251"/>
              <a:ext cx="272" cy="363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</p:txBody>
        </p:sp>
        <p:sp>
          <p:nvSpPr>
            <p:cNvPr id="20509" name="AutoShape 73"/>
            <p:cNvSpPr>
              <a:spLocks noChangeArrowheads="1"/>
            </p:cNvSpPr>
            <p:nvPr/>
          </p:nvSpPr>
          <p:spPr bwMode="auto">
            <a:xfrm flipV="1">
              <a:off x="1383" y="2751"/>
              <a:ext cx="272" cy="363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</p:txBody>
        </p:sp>
        <p:sp>
          <p:nvSpPr>
            <p:cNvPr id="20510" name="AutoShape 74"/>
            <p:cNvSpPr>
              <a:spLocks noChangeArrowheads="1"/>
            </p:cNvSpPr>
            <p:nvPr/>
          </p:nvSpPr>
          <p:spPr bwMode="auto">
            <a:xfrm flipV="1">
              <a:off x="1746" y="2750"/>
              <a:ext cx="272" cy="364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</p:txBody>
        </p:sp>
        <p:sp>
          <p:nvSpPr>
            <p:cNvPr id="20511" name="AutoShape 75"/>
            <p:cNvSpPr>
              <a:spLocks noChangeArrowheads="1"/>
            </p:cNvSpPr>
            <p:nvPr/>
          </p:nvSpPr>
          <p:spPr bwMode="auto">
            <a:xfrm flipV="1">
              <a:off x="2200" y="3249"/>
              <a:ext cx="272" cy="364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</p:txBody>
        </p:sp>
        <p:sp>
          <p:nvSpPr>
            <p:cNvPr id="20512" name="AutoShape 76"/>
            <p:cNvSpPr>
              <a:spLocks noChangeArrowheads="1"/>
            </p:cNvSpPr>
            <p:nvPr/>
          </p:nvSpPr>
          <p:spPr bwMode="auto">
            <a:xfrm flipV="1">
              <a:off x="2608" y="3249"/>
              <a:ext cx="272" cy="364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</p:txBody>
        </p:sp>
        <p:sp>
          <p:nvSpPr>
            <p:cNvPr id="20513" name="AutoShape 77"/>
            <p:cNvSpPr>
              <a:spLocks noChangeArrowheads="1"/>
            </p:cNvSpPr>
            <p:nvPr/>
          </p:nvSpPr>
          <p:spPr bwMode="auto">
            <a:xfrm flipV="1">
              <a:off x="2789" y="2206"/>
              <a:ext cx="272" cy="363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</p:txBody>
        </p:sp>
        <p:sp>
          <p:nvSpPr>
            <p:cNvPr id="20514" name="AutoShape 78"/>
            <p:cNvSpPr>
              <a:spLocks noChangeArrowheads="1"/>
            </p:cNvSpPr>
            <p:nvPr/>
          </p:nvSpPr>
          <p:spPr bwMode="auto">
            <a:xfrm flipV="1">
              <a:off x="3152" y="2205"/>
              <a:ext cx="272" cy="364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</p:txBody>
        </p:sp>
        <p:sp>
          <p:nvSpPr>
            <p:cNvPr id="20515" name="AutoShape 79"/>
            <p:cNvSpPr>
              <a:spLocks noChangeArrowheads="1"/>
            </p:cNvSpPr>
            <p:nvPr/>
          </p:nvSpPr>
          <p:spPr bwMode="auto">
            <a:xfrm flipV="1">
              <a:off x="2789" y="2704"/>
              <a:ext cx="272" cy="364"/>
            </a:xfrm>
            <a:prstGeom prst="foldedCorner">
              <a:avLst>
                <a:gd name="adj" fmla="val 12500"/>
              </a:avLst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  <a:p>
              <a:pPr algn="ctr">
                <a:lnSpc>
                  <a:spcPct val="30000"/>
                </a:lnSpc>
              </a:pPr>
              <a:r>
                <a:rPr lang="ru-RU">
                  <a:latin typeface="Calibri" pitchFamily="34" charset="0"/>
                </a:rPr>
                <a:t>-----</a:t>
              </a:r>
            </a:p>
          </p:txBody>
        </p:sp>
        <p:sp>
          <p:nvSpPr>
            <p:cNvPr id="20516" name="Line 80"/>
            <p:cNvSpPr>
              <a:spLocks noChangeShapeType="1"/>
            </p:cNvSpPr>
            <p:nvPr/>
          </p:nvSpPr>
          <p:spPr bwMode="auto">
            <a:xfrm flipH="1">
              <a:off x="930" y="2024"/>
              <a:ext cx="453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7" name="Line 81"/>
            <p:cNvSpPr>
              <a:spLocks noChangeShapeType="1"/>
            </p:cNvSpPr>
            <p:nvPr/>
          </p:nvSpPr>
          <p:spPr bwMode="auto">
            <a:xfrm flipH="1">
              <a:off x="1247" y="2115"/>
              <a:ext cx="182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8" name="Line 82"/>
            <p:cNvSpPr>
              <a:spLocks noChangeShapeType="1"/>
            </p:cNvSpPr>
            <p:nvPr/>
          </p:nvSpPr>
          <p:spPr bwMode="auto">
            <a:xfrm>
              <a:off x="1655" y="2069"/>
              <a:ext cx="46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9" name="Line 83"/>
            <p:cNvSpPr>
              <a:spLocks noChangeShapeType="1"/>
            </p:cNvSpPr>
            <p:nvPr/>
          </p:nvSpPr>
          <p:spPr bwMode="auto">
            <a:xfrm>
              <a:off x="1791" y="2024"/>
              <a:ext cx="545" cy="3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0" name="Line 84"/>
            <p:cNvSpPr>
              <a:spLocks noChangeShapeType="1"/>
            </p:cNvSpPr>
            <p:nvPr/>
          </p:nvSpPr>
          <p:spPr bwMode="auto">
            <a:xfrm>
              <a:off x="1882" y="1979"/>
              <a:ext cx="953" cy="2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1" name="Line 85"/>
            <p:cNvSpPr>
              <a:spLocks noChangeShapeType="1"/>
            </p:cNvSpPr>
            <p:nvPr/>
          </p:nvSpPr>
          <p:spPr bwMode="auto">
            <a:xfrm>
              <a:off x="2064" y="1888"/>
              <a:ext cx="1179" cy="3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2" name="Line 86"/>
            <p:cNvSpPr>
              <a:spLocks noChangeShapeType="1"/>
            </p:cNvSpPr>
            <p:nvPr/>
          </p:nvSpPr>
          <p:spPr bwMode="auto">
            <a:xfrm>
              <a:off x="1837" y="2568"/>
              <a:ext cx="46" cy="1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3" name="Line 87"/>
            <p:cNvSpPr>
              <a:spLocks noChangeShapeType="1"/>
            </p:cNvSpPr>
            <p:nvPr/>
          </p:nvSpPr>
          <p:spPr bwMode="auto">
            <a:xfrm flipH="1">
              <a:off x="1520" y="2568"/>
              <a:ext cx="135" cy="1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4" name="File"/>
            <p:cNvSpPr>
              <a:spLocks noEditPoints="1" noChangeArrowheads="1"/>
            </p:cNvSpPr>
            <p:nvPr/>
          </p:nvSpPr>
          <p:spPr bwMode="auto">
            <a:xfrm flipH="1">
              <a:off x="1519" y="2296"/>
              <a:ext cx="545" cy="2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1070 w 21600"/>
                <a:gd name="T19" fmla="*/ 4639 h 21600"/>
                <a:gd name="T20" fmla="*/ 20649 w 21600"/>
                <a:gd name="T21" fmla="*/ 20295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5" name="Line 89"/>
            <p:cNvSpPr>
              <a:spLocks noChangeShapeType="1"/>
            </p:cNvSpPr>
            <p:nvPr/>
          </p:nvSpPr>
          <p:spPr bwMode="auto">
            <a:xfrm>
              <a:off x="2653" y="2568"/>
              <a:ext cx="182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6" name="Line 90"/>
            <p:cNvSpPr>
              <a:spLocks noChangeShapeType="1"/>
            </p:cNvSpPr>
            <p:nvPr/>
          </p:nvSpPr>
          <p:spPr bwMode="auto">
            <a:xfrm flipH="1">
              <a:off x="2336" y="2568"/>
              <a:ext cx="135" cy="1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7" name="File"/>
            <p:cNvSpPr>
              <a:spLocks noEditPoints="1" noChangeArrowheads="1"/>
            </p:cNvSpPr>
            <p:nvPr/>
          </p:nvSpPr>
          <p:spPr bwMode="auto">
            <a:xfrm flipH="1">
              <a:off x="2154" y="2296"/>
              <a:ext cx="545" cy="2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1070 w 21600"/>
                <a:gd name="T19" fmla="*/ 4639 h 21600"/>
                <a:gd name="T20" fmla="*/ 20649 w 21600"/>
                <a:gd name="T21" fmla="*/ 20295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8" name="Line 92"/>
            <p:cNvSpPr>
              <a:spLocks noChangeShapeType="1"/>
            </p:cNvSpPr>
            <p:nvPr/>
          </p:nvSpPr>
          <p:spPr bwMode="auto">
            <a:xfrm>
              <a:off x="2517" y="2976"/>
              <a:ext cx="182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9" name="Line 93"/>
            <p:cNvSpPr>
              <a:spLocks noChangeShapeType="1"/>
            </p:cNvSpPr>
            <p:nvPr/>
          </p:nvSpPr>
          <p:spPr bwMode="auto">
            <a:xfrm flipH="1">
              <a:off x="2336" y="2976"/>
              <a:ext cx="9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0" name="File"/>
            <p:cNvSpPr>
              <a:spLocks noEditPoints="1" noChangeArrowheads="1"/>
            </p:cNvSpPr>
            <p:nvPr/>
          </p:nvSpPr>
          <p:spPr bwMode="auto">
            <a:xfrm flipH="1">
              <a:off x="2154" y="2704"/>
              <a:ext cx="545" cy="29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1070 w 21600"/>
                <a:gd name="T19" fmla="*/ 4639 h 21600"/>
                <a:gd name="T20" fmla="*/ 20649 w 21600"/>
                <a:gd name="T21" fmla="*/ 20295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Группа 104"/>
          <p:cNvGrpSpPr>
            <a:grpSpLocks/>
          </p:cNvGrpSpPr>
          <p:nvPr/>
        </p:nvGrpSpPr>
        <p:grpSpPr bwMode="auto">
          <a:xfrm>
            <a:off x="5000625" y="2857500"/>
            <a:ext cx="3065463" cy="2952750"/>
            <a:chOff x="5292725" y="2997200"/>
            <a:chExt cx="3065487" cy="2952750"/>
          </a:xfrm>
        </p:grpSpPr>
        <p:sp>
          <p:nvSpPr>
            <p:cNvPr id="20488" name="Line 96"/>
            <p:cNvSpPr>
              <a:spLocks noChangeShapeType="1"/>
            </p:cNvSpPr>
            <p:nvPr/>
          </p:nvSpPr>
          <p:spPr bwMode="auto">
            <a:xfrm>
              <a:off x="5435600" y="2997200"/>
              <a:ext cx="0" cy="29527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89" name="Line 97"/>
            <p:cNvSpPr>
              <a:spLocks noChangeShapeType="1"/>
            </p:cNvSpPr>
            <p:nvPr/>
          </p:nvSpPr>
          <p:spPr bwMode="auto">
            <a:xfrm>
              <a:off x="5292725" y="2997200"/>
              <a:ext cx="3587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0" name="Line 98"/>
            <p:cNvSpPr>
              <a:spLocks noChangeShapeType="1"/>
            </p:cNvSpPr>
            <p:nvPr/>
          </p:nvSpPr>
          <p:spPr bwMode="auto">
            <a:xfrm>
              <a:off x="5435600" y="3357563"/>
              <a:ext cx="215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1" name="Line 99"/>
            <p:cNvSpPr>
              <a:spLocks noChangeShapeType="1"/>
            </p:cNvSpPr>
            <p:nvPr/>
          </p:nvSpPr>
          <p:spPr bwMode="auto">
            <a:xfrm>
              <a:off x="5435600" y="3716338"/>
              <a:ext cx="215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2" name="Line 100"/>
            <p:cNvSpPr>
              <a:spLocks noChangeShapeType="1"/>
            </p:cNvSpPr>
            <p:nvPr/>
          </p:nvSpPr>
          <p:spPr bwMode="auto">
            <a:xfrm>
              <a:off x="5435600" y="4797425"/>
              <a:ext cx="215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3" name="Line 101"/>
            <p:cNvSpPr>
              <a:spLocks noChangeShapeType="1"/>
            </p:cNvSpPr>
            <p:nvPr/>
          </p:nvSpPr>
          <p:spPr bwMode="auto">
            <a:xfrm>
              <a:off x="5435600" y="5516563"/>
              <a:ext cx="215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4" name="Line 104"/>
            <p:cNvSpPr>
              <a:spLocks noChangeShapeType="1"/>
            </p:cNvSpPr>
            <p:nvPr/>
          </p:nvSpPr>
          <p:spPr bwMode="auto">
            <a:xfrm>
              <a:off x="6872293" y="4797425"/>
              <a:ext cx="3587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5" name="Line 110"/>
            <p:cNvSpPr>
              <a:spLocks noChangeShapeType="1"/>
            </p:cNvSpPr>
            <p:nvPr/>
          </p:nvSpPr>
          <p:spPr bwMode="auto">
            <a:xfrm>
              <a:off x="6934167" y="5357826"/>
              <a:ext cx="215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6" name="Line 136"/>
            <p:cNvSpPr>
              <a:spLocks noChangeShapeType="1"/>
            </p:cNvSpPr>
            <p:nvPr/>
          </p:nvSpPr>
          <p:spPr bwMode="auto">
            <a:xfrm>
              <a:off x="5435600" y="5949950"/>
              <a:ext cx="215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7" name="Line 99"/>
            <p:cNvSpPr>
              <a:spLocks noChangeShapeType="1"/>
            </p:cNvSpPr>
            <p:nvPr/>
          </p:nvSpPr>
          <p:spPr bwMode="auto">
            <a:xfrm>
              <a:off x="6357952" y="3714752"/>
              <a:ext cx="215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8" name="Line 104"/>
            <p:cNvSpPr>
              <a:spLocks noChangeShapeType="1"/>
            </p:cNvSpPr>
            <p:nvPr/>
          </p:nvSpPr>
          <p:spPr bwMode="auto">
            <a:xfrm>
              <a:off x="6499241" y="3711579"/>
              <a:ext cx="3587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9" name="Line 108"/>
            <p:cNvSpPr>
              <a:spLocks noChangeShapeType="1"/>
            </p:cNvSpPr>
            <p:nvPr/>
          </p:nvSpPr>
          <p:spPr bwMode="auto">
            <a:xfrm>
              <a:off x="6572266" y="3711579"/>
              <a:ext cx="0" cy="3603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0" name="Line 110"/>
            <p:cNvSpPr>
              <a:spLocks noChangeShapeType="1"/>
            </p:cNvSpPr>
            <p:nvPr/>
          </p:nvSpPr>
          <p:spPr bwMode="auto">
            <a:xfrm>
              <a:off x="6572266" y="4071942"/>
              <a:ext cx="215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1" name="Line 99"/>
            <p:cNvSpPr>
              <a:spLocks noChangeShapeType="1"/>
            </p:cNvSpPr>
            <p:nvPr/>
          </p:nvSpPr>
          <p:spPr bwMode="auto">
            <a:xfrm>
              <a:off x="7858148" y="4786322"/>
              <a:ext cx="215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2" name="Line 104"/>
            <p:cNvSpPr>
              <a:spLocks noChangeShapeType="1"/>
            </p:cNvSpPr>
            <p:nvPr/>
          </p:nvSpPr>
          <p:spPr bwMode="auto">
            <a:xfrm>
              <a:off x="7999437" y="4783149"/>
              <a:ext cx="3587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3" name="Line 108"/>
            <p:cNvSpPr>
              <a:spLocks noChangeShapeType="1"/>
            </p:cNvSpPr>
            <p:nvPr/>
          </p:nvSpPr>
          <p:spPr bwMode="auto">
            <a:xfrm>
              <a:off x="8072462" y="4783149"/>
              <a:ext cx="0" cy="3603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4" name="Line 110"/>
            <p:cNvSpPr>
              <a:spLocks noChangeShapeType="1"/>
            </p:cNvSpPr>
            <p:nvPr/>
          </p:nvSpPr>
          <p:spPr bwMode="auto">
            <a:xfrm>
              <a:off x="8072462" y="5143512"/>
              <a:ext cx="2159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20505" name="Прямая соединительная линия 103"/>
            <p:cNvCxnSpPr>
              <a:cxnSpLocks noChangeShapeType="1"/>
            </p:cNvCxnSpPr>
            <p:nvPr/>
          </p:nvCxnSpPr>
          <p:spPr bwMode="auto">
            <a:xfrm rot="5400000">
              <a:off x="6654059" y="5071280"/>
              <a:ext cx="571504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0487" name="Text Box 95"/>
          <p:cNvSpPr txBox="1">
            <a:spLocks noChangeArrowheads="1"/>
          </p:cNvSpPr>
          <p:nvPr/>
        </p:nvSpPr>
        <p:spPr bwMode="auto">
          <a:xfrm>
            <a:off x="4644008" y="2636912"/>
            <a:ext cx="4999037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Calibri" pitchFamily="34" charset="0"/>
              </a:rPr>
              <a:t>E:\           </a:t>
            </a:r>
            <a:r>
              <a:rPr lang="ru-RU" sz="1600" dirty="0">
                <a:latin typeface="Calibri" pitchFamily="34" charset="0"/>
              </a:rPr>
              <a:t>видеозапись</a:t>
            </a:r>
            <a:r>
              <a:rPr lang="en-US" sz="1600" dirty="0">
                <a:latin typeface="Calibri" pitchFamily="34" charset="0"/>
              </a:rPr>
              <a:t>.</a:t>
            </a:r>
            <a:r>
              <a:rPr lang="en-US" sz="1600" dirty="0" err="1">
                <a:latin typeface="Calibri" pitchFamily="34" charset="0"/>
              </a:rPr>
              <a:t>avi</a:t>
            </a:r>
            <a:r>
              <a:rPr lang="en-US" sz="1600" dirty="0">
                <a:latin typeface="Calibri" pitchFamily="34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1600" dirty="0">
                <a:latin typeface="Calibri" pitchFamily="34" charset="0"/>
              </a:rPr>
              <a:t>                </a:t>
            </a:r>
            <a:r>
              <a:rPr lang="ru-RU" sz="1600" dirty="0">
                <a:latin typeface="Calibri" pitchFamily="34" charset="0"/>
              </a:rPr>
              <a:t>график</a:t>
            </a:r>
            <a:r>
              <a:rPr lang="en-US" sz="1600" dirty="0">
                <a:latin typeface="Calibri" pitchFamily="34" charset="0"/>
              </a:rPr>
              <a:t>.</a:t>
            </a:r>
            <a:r>
              <a:rPr lang="en-US" sz="1600" dirty="0" err="1">
                <a:latin typeface="Calibri" pitchFamily="34" charset="0"/>
              </a:rPr>
              <a:t>xls</a:t>
            </a:r>
            <a:endParaRPr lang="en-US" sz="1600" dirty="0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1600" dirty="0">
                <a:latin typeface="Calibri" pitchFamily="34" charset="0"/>
              </a:rPr>
              <a:t>                 </a:t>
            </a:r>
            <a:r>
              <a:rPr lang="ru-RU" sz="1600" dirty="0">
                <a:latin typeface="Calibri" pitchFamily="34" charset="0"/>
              </a:rPr>
              <a:t>тексты             буква</a:t>
            </a:r>
            <a:r>
              <a:rPr lang="en-US" sz="1600" dirty="0">
                <a:latin typeface="Calibri" pitchFamily="34" charset="0"/>
              </a:rPr>
              <a:t>.txt</a:t>
            </a:r>
          </a:p>
          <a:p>
            <a:pPr>
              <a:spcBef>
                <a:spcPct val="50000"/>
              </a:spcBef>
            </a:pPr>
            <a:r>
              <a:rPr lang="ru-RU" sz="1600" dirty="0">
                <a:latin typeface="Calibri" pitchFamily="34" charset="0"/>
              </a:rPr>
              <a:t>                                          цифры</a:t>
            </a:r>
            <a:r>
              <a:rPr lang="en-US" sz="1600" dirty="0">
                <a:latin typeface="Calibri" pitchFamily="34" charset="0"/>
              </a:rPr>
              <a:t>.txt</a:t>
            </a:r>
            <a:endParaRPr lang="ru-RU" sz="1600" dirty="0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endParaRPr lang="ru-RU" sz="1600" dirty="0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r>
              <a:rPr lang="ru-RU" sz="1600" dirty="0">
                <a:latin typeface="Calibri" pitchFamily="34" charset="0"/>
              </a:rPr>
              <a:t>                изображения        </a:t>
            </a:r>
            <a:r>
              <a:rPr lang="en-US" sz="1600" dirty="0">
                <a:latin typeface="Calibri" pitchFamily="34" charset="0"/>
              </a:rPr>
              <a:t>   </a:t>
            </a:r>
            <a:r>
              <a:rPr lang="ru-RU" sz="1600" dirty="0">
                <a:latin typeface="Calibri" pitchFamily="34" charset="0"/>
              </a:rPr>
              <a:t>фото</a:t>
            </a:r>
            <a:r>
              <a:rPr lang="en-US" sz="1600" dirty="0">
                <a:latin typeface="Calibri" pitchFamily="34" charset="0"/>
              </a:rPr>
              <a:t>              </a:t>
            </a:r>
            <a:r>
              <a:rPr lang="ru-RU" sz="1600" dirty="0">
                <a:latin typeface="Calibri" pitchFamily="34" charset="0"/>
              </a:rPr>
              <a:t>Бия</a:t>
            </a:r>
            <a:r>
              <a:rPr lang="en-US" sz="1600" dirty="0">
                <a:latin typeface="Calibri" pitchFamily="34" charset="0"/>
              </a:rPr>
              <a:t>.jpeg</a:t>
            </a:r>
          </a:p>
          <a:p>
            <a:pPr>
              <a:spcBef>
                <a:spcPct val="50000"/>
              </a:spcBef>
            </a:pPr>
            <a:r>
              <a:rPr lang="en-US" sz="1600" dirty="0">
                <a:latin typeface="Calibri" pitchFamily="34" charset="0"/>
              </a:rPr>
              <a:t> </a:t>
            </a:r>
            <a:r>
              <a:rPr lang="ru-RU" sz="1600" dirty="0">
                <a:latin typeface="Calibri" pitchFamily="34" charset="0"/>
              </a:rPr>
              <a:t>                                                                          Катунь</a:t>
            </a:r>
            <a:r>
              <a:rPr lang="en-US" sz="1600" dirty="0">
                <a:latin typeface="Calibri" pitchFamily="34" charset="0"/>
              </a:rPr>
              <a:t>.jpeg</a:t>
            </a:r>
            <a:endParaRPr lang="ru-RU" sz="1600" dirty="0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r>
              <a:rPr lang="ru-RU" sz="1600" dirty="0">
                <a:latin typeface="Calibri" pitchFamily="34" charset="0"/>
              </a:rPr>
              <a:t>               Онегин.</a:t>
            </a:r>
            <a:r>
              <a:rPr lang="en-US" sz="1600" dirty="0">
                <a:latin typeface="Calibri" pitchFamily="34" charset="0"/>
              </a:rPr>
              <a:t>doc</a:t>
            </a:r>
            <a:r>
              <a:rPr lang="ru-RU" sz="1600" dirty="0">
                <a:latin typeface="Calibri" pitchFamily="34" charset="0"/>
              </a:rPr>
              <a:t>          аквариум</a:t>
            </a:r>
            <a:r>
              <a:rPr lang="en-US" sz="1600" dirty="0">
                <a:latin typeface="Calibri" pitchFamily="34" charset="0"/>
              </a:rPr>
              <a:t>.bmp</a:t>
            </a:r>
            <a:r>
              <a:rPr lang="ru-RU" sz="1600" dirty="0">
                <a:latin typeface="Calibri" pitchFamily="34" charset="0"/>
              </a:rPr>
              <a:t>  </a:t>
            </a:r>
          </a:p>
          <a:p>
            <a:pPr>
              <a:spcBef>
                <a:spcPct val="50000"/>
              </a:spcBef>
            </a:pPr>
            <a:r>
              <a:rPr lang="ru-RU" sz="1600" dirty="0">
                <a:latin typeface="Calibri" pitchFamily="34" charset="0"/>
              </a:rPr>
              <a:t>             </a:t>
            </a:r>
            <a:r>
              <a:rPr lang="en-US" sz="1600" dirty="0">
                <a:latin typeface="Calibri" pitchFamily="34" charset="0"/>
              </a:rPr>
              <a:t>   </a:t>
            </a:r>
            <a:r>
              <a:rPr lang="ru-RU" sz="1600" dirty="0">
                <a:latin typeface="Calibri" pitchFamily="34" charset="0"/>
              </a:rPr>
              <a:t>мелодия.</a:t>
            </a:r>
            <a:r>
              <a:rPr lang="en-US" sz="1600" dirty="0">
                <a:latin typeface="Calibri" pitchFamily="34" charset="0"/>
              </a:rPr>
              <a:t>mp3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4" grpId="0" animBg="1"/>
      <p:bldP spid="204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2"/>
          <p:cNvSpPr>
            <a:spLocks/>
          </p:cNvSpPr>
          <p:nvPr/>
        </p:nvSpPr>
        <p:spPr bwMode="auto">
          <a:xfrm>
            <a:off x="1259632" y="620688"/>
            <a:ext cx="7643812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ru-RU" sz="4400" b="1" dirty="0">
                <a:solidFill>
                  <a:schemeClr val="tx2"/>
                </a:solidFill>
                <a:latin typeface="Calibri" pitchFamily="34" charset="0"/>
              </a:rPr>
              <a:t>Полное имя файла 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755576" y="2276872"/>
            <a:ext cx="7850187" cy="2597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2563" algn="just">
              <a:spcBef>
                <a:spcPct val="20000"/>
              </a:spcBef>
            </a:pPr>
            <a:r>
              <a:rPr lang="ru-RU" sz="2200" dirty="0" smtClean="0">
                <a:latin typeface="Calibri" pitchFamily="34" charset="0"/>
              </a:rPr>
              <a:t>В </a:t>
            </a:r>
            <a:r>
              <a:rPr lang="ru-RU" sz="2200" dirty="0">
                <a:latin typeface="Calibri" pitchFamily="34" charset="0"/>
              </a:rPr>
              <a:t>ОС </a:t>
            </a:r>
            <a:r>
              <a:rPr lang="ru-RU" sz="2200" dirty="0" err="1">
                <a:latin typeface="Calibri" pitchFamily="34" charset="0"/>
              </a:rPr>
              <a:t>Windows</a:t>
            </a:r>
            <a:r>
              <a:rPr lang="ru-RU" sz="2200" dirty="0">
                <a:latin typeface="Calibri" pitchFamily="34" charset="0"/>
              </a:rPr>
              <a:t> путь к файлу начинается с логического имени устройства внешней памяти; после имени каждого</a:t>
            </a:r>
            <a:r>
              <a:rPr lang="en-US" sz="2200" dirty="0">
                <a:latin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</a:rPr>
              <a:t>подкаталога ставится обратный </a:t>
            </a:r>
            <a:r>
              <a:rPr lang="ru-RU" sz="2200" dirty="0" err="1">
                <a:latin typeface="Calibri" pitchFamily="34" charset="0"/>
              </a:rPr>
              <a:t>слэш</a:t>
            </a:r>
            <a:r>
              <a:rPr lang="ru-RU" sz="2200" dirty="0">
                <a:latin typeface="Calibri" pitchFamily="34" charset="0"/>
              </a:rPr>
              <a:t>:</a:t>
            </a:r>
          </a:p>
          <a:p>
            <a:pPr indent="182563" algn="ctr">
              <a:spcBef>
                <a:spcPct val="20000"/>
              </a:spcBef>
            </a:pPr>
            <a:r>
              <a:rPr lang="ru-RU" sz="2200" b="1" i="1" dirty="0">
                <a:solidFill>
                  <a:schemeClr val="folHlink"/>
                </a:solidFill>
                <a:latin typeface="Calibri" pitchFamily="34" charset="0"/>
              </a:rPr>
              <a:t>Е:\изображения\фото\Катунь.jpeg</a:t>
            </a:r>
          </a:p>
          <a:p>
            <a:pPr indent="182563" algn="just">
              <a:spcBef>
                <a:spcPct val="20000"/>
              </a:spcBef>
            </a:pPr>
            <a:r>
              <a:rPr lang="ru-RU" sz="2200" dirty="0" smtClean="0">
                <a:latin typeface="Calibri" pitchFamily="34" charset="0"/>
              </a:rPr>
              <a:t>Последовательно </a:t>
            </a:r>
            <a:r>
              <a:rPr lang="ru-RU" sz="2200" dirty="0">
                <a:latin typeface="Calibri" pitchFamily="34" charset="0"/>
              </a:rPr>
              <a:t>записанные путь к файлу и имя файла составляют </a:t>
            </a:r>
            <a:r>
              <a:rPr lang="ru-RU" sz="2200" b="1" i="1" dirty="0">
                <a:latin typeface="Calibri" pitchFamily="34" charset="0"/>
              </a:rPr>
              <a:t>полное имя файла</a:t>
            </a:r>
            <a:r>
              <a:rPr lang="ru-RU" sz="2200" dirty="0">
                <a:latin typeface="Calibri" pitchFamily="34" charset="0"/>
              </a:rPr>
              <a:t>. Не может быть двух файлов, имеющих одинаковые полные имена.</a:t>
            </a:r>
          </a:p>
        </p:txBody>
      </p:sp>
      <p:pic>
        <p:nvPicPr>
          <p:cNvPr id="22531" name="Picture 2" descr="http://kraeved1147.photofile.users.photofile.ru/photo/kraeved1147.photofile/4171102/xlarge/101667002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30988" y="5072063"/>
            <a:ext cx="2513012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83568" y="1268760"/>
            <a:ext cx="7776864" cy="76944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indent="182563" algn="just">
              <a:spcBef>
                <a:spcPct val="20000"/>
              </a:spcBef>
            </a:pPr>
            <a:r>
              <a:rPr lang="ru-RU" sz="2200" b="1" i="1" dirty="0" smtClean="0">
                <a:solidFill>
                  <a:prstClr val="black"/>
                </a:solidFill>
                <a:latin typeface="Calibri" pitchFamily="34" charset="0"/>
              </a:rPr>
              <a:t>Путь к файлу</a:t>
            </a:r>
            <a:r>
              <a:rPr lang="en-US" sz="2200" dirty="0" smtClean="0">
                <a:solidFill>
                  <a:prstClr val="black"/>
                </a:solidFill>
                <a:latin typeface="Calibri" pitchFamily="34" charset="0"/>
              </a:rPr>
              <a:t> - </a:t>
            </a:r>
            <a:r>
              <a:rPr lang="ru-RU" sz="2200" dirty="0" smtClean="0">
                <a:solidFill>
                  <a:prstClr val="black"/>
                </a:solidFill>
                <a:latin typeface="Calibri" pitchFamily="34" charset="0"/>
              </a:rPr>
              <a:t>имена всех каталогов от корневого до того, в котором непосредственно находится файл.</a:t>
            </a:r>
            <a:endParaRPr lang="ru-RU" sz="220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708</Words>
  <Application>Microsoft Office PowerPoint</Application>
  <PresentationFormat>Экран (4:3)</PresentationFormat>
  <Paragraphs>201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Домашнее задание:</vt:lpstr>
      <vt:lpstr>Как хранят книги в библиотеке?</vt:lpstr>
      <vt:lpstr>Как хранят файлы в компьютере?</vt:lpstr>
      <vt:lpstr>Тема урока:</vt:lpstr>
      <vt:lpstr>Цели урока:</vt:lpstr>
      <vt:lpstr>Слайд 6</vt:lpstr>
      <vt:lpstr>Слайд 7</vt:lpstr>
      <vt:lpstr>Слайд 8</vt:lpstr>
      <vt:lpstr>Слайд 9</vt:lpstr>
      <vt:lpstr>Выполни вместе с учителем:</vt:lpstr>
      <vt:lpstr>Слайд 11</vt:lpstr>
      <vt:lpstr>Слайд 12</vt:lpstr>
      <vt:lpstr>Слайд 13</vt:lpstr>
      <vt:lpstr>Выполни в тетради:</vt:lpstr>
      <vt:lpstr>Слайд 15</vt:lpstr>
      <vt:lpstr>Сдай тетрадь на проверку: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Домашнее задание:</dc:title>
  <cp:lastModifiedBy>Таня</cp:lastModifiedBy>
  <cp:revision>35</cp:revision>
  <dcterms:modified xsi:type="dcterms:W3CDTF">2017-12-14T12:56:16Z</dcterms:modified>
</cp:coreProperties>
</file>